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8" r:id="rId3"/>
    <p:sldId id="285" r:id="rId4"/>
    <p:sldId id="266" r:id="rId5"/>
    <p:sldId id="292" r:id="rId6"/>
    <p:sldId id="286" r:id="rId7"/>
    <p:sldId id="296" r:id="rId8"/>
    <p:sldId id="290" r:id="rId9"/>
    <p:sldId id="297" r:id="rId10"/>
    <p:sldId id="291" r:id="rId11"/>
    <p:sldId id="298" r:id="rId12"/>
    <p:sldId id="263" r:id="rId13"/>
    <p:sldId id="259" r:id="rId14"/>
    <p:sldId id="260" r:id="rId15"/>
    <p:sldId id="261" r:id="rId16"/>
    <p:sldId id="262" r:id="rId17"/>
    <p:sldId id="264" r:id="rId18"/>
    <p:sldId id="299" r:id="rId19"/>
    <p:sldId id="267" r:id="rId20"/>
    <p:sldId id="300" r:id="rId21"/>
    <p:sldId id="274" r:id="rId22"/>
    <p:sldId id="301" r:id="rId23"/>
    <p:sldId id="275" r:id="rId24"/>
    <p:sldId id="302" r:id="rId25"/>
    <p:sldId id="281" r:id="rId26"/>
    <p:sldId id="303" r:id="rId27"/>
    <p:sldId id="282" r:id="rId28"/>
    <p:sldId id="304" r:id="rId29"/>
    <p:sldId id="276" r:id="rId30"/>
    <p:sldId id="277" r:id="rId31"/>
    <p:sldId id="279" r:id="rId32"/>
    <p:sldId id="280" r:id="rId33"/>
    <p:sldId id="295" r:id="rId34"/>
  </p:sldIdLst>
  <p:sldSz cx="113411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54" d="100"/>
          <a:sy n="54" d="100"/>
        </p:scale>
        <p:origin x="-792" y="-67"/>
      </p:cViewPr>
      <p:guideLst>
        <p:guide orient="horz" pos="2160"/>
        <p:guide pos="3572"/>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15370" y="3085765"/>
            <a:ext cx="10476812"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40629" y="1020431"/>
            <a:ext cx="10226291"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40632" y="2495446"/>
            <a:ext cx="10226288"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5119" y="5956138"/>
            <a:ext cx="2646257" cy="365125"/>
          </a:xfrm>
        </p:spPr>
        <p:txBody>
          <a:bodyPr/>
          <a:lstStyle>
            <a:lvl1pPr>
              <a:defRPr>
                <a:solidFill>
                  <a:schemeClr val="accent1">
                    <a:lumMod val="75000"/>
                    <a:lumOff val="25000"/>
                  </a:schemeClr>
                </a:solidFill>
              </a:defRPr>
            </a:lvl1pPr>
          </a:lstStyle>
          <a:p>
            <a:fld id="{ACBFAE9A-CE67-41B5-A115-F7758F2DC2D5}" type="datetimeFigureOut">
              <a:rPr lang="en-US" smtClean="0"/>
              <a:pPr/>
              <a:t>12/26/2022</a:t>
            </a:fld>
            <a:endParaRPr lang="en-US"/>
          </a:p>
        </p:txBody>
      </p:sp>
      <p:sp>
        <p:nvSpPr>
          <p:cNvPr id="5" name="Footer Placeholder 4"/>
          <p:cNvSpPr>
            <a:spLocks noGrp="1"/>
          </p:cNvSpPr>
          <p:nvPr>
            <p:ph type="ftr" sz="quarter" idx="11"/>
          </p:nvPr>
        </p:nvSpPr>
        <p:spPr>
          <a:xfrm>
            <a:off x="540630" y="5951812"/>
            <a:ext cx="6434446"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9821419" y="5956138"/>
            <a:ext cx="945501" cy="365125"/>
          </a:xfrm>
        </p:spPr>
        <p:txBody>
          <a:bodyPr/>
          <a:lstStyle>
            <a:lvl1pPr>
              <a:defRPr>
                <a:solidFill>
                  <a:schemeClr val="accent1">
                    <a:lumMod val="75000"/>
                    <a:lumOff val="25000"/>
                  </a:schemeClr>
                </a:solidFill>
              </a:defRPr>
            </a:lvl1p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104497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09558" y="614407"/>
            <a:ext cx="10520040"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40630" y="702156"/>
            <a:ext cx="10259841"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1230511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222299" y="599725"/>
            <a:ext cx="2703945"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22298" y="675727"/>
            <a:ext cx="1864290"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20840" y="675727"/>
            <a:ext cx="7345185"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65990" y="5956138"/>
            <a:ext cx="1235448" cy="365125"/>
          </a:xfrm>
        </p:spPr>
        <p:txBody>
          <a:bodyPr/>
          <a:lstStyle>
            <a:lvl1pPr>
              <a:defRPr>
                <a:solidFill>
                  <a:schemeClr val="accent1">
                    <a:lumMod val="75000"/>
                    <a:lumOff val="25000"/>
                  </a:schemeClr>
                </a:solidFill>
              </a:defRPr>
            </a:lvl1pPr>
          </a:lstStyle>
          <a:p>
            <a:fld id="{ACBFAE9A-CE67-41B5-A115-F7758F2DC2D5}" type="datetimeFigureOut">
              <a:rPr lang="en-US" smtClean="0"/>
              <a:pPr/>
              <a:t>12/26/2022</a:t>
            </a:fld>
            <a:endParaRPr lang="en-US"/>
          </a:p>
        </p:txBody>
      </p:sp>
      <p:sp>
        <p:nvSpPr>
          <p:cNvPr id="5" name="Footer Placeholder 4"/>
          <p:cNvSpPr>
            <a:spLocks noGrp="1"/>
          </p:cNvSpPr>
          <p:nvPr>
            <p:ph type="ftr" sz="quarter" idx="11"/>
          </p:nvPr>
        </p:nvSpPr>
        <p:spPr>
          <a:xfrm>
            <a:off x="720840" y="5951812"/>
            <a:ext cx="7345185" cy="365125"/>
          </a:xfrm>
        </p:spPr>
        <p:txBody>
          <a:bodyPr/>
          <a:lstStyle/>
          <a:p>
            <a:endParaRPr lang="en-US"/>
          </a:p>
        </p:txBody>
      </p:sp>
      <p:sp>
        <p:nvSpPr>
          <p:cNvPr id="6" name="Slide Number Placeholder 5"/>
          <p:cNvSpPr>
            <a:spLocks noGrp="1"/>
          </p:cNvSpPr>
          <p:nvPr>
            <p:ph type="sldNum" sz="quarter" idx="12"/>
          </p:nvPr>
        </p:nvSpPr>
        <p:spPr>
          <a:xfrm>
            <a:off x="9717529" y="5956138"/>
            <a:ext cx="1082944" cy="365125"/>
          </a:xfrm>
        </p:spPr>
        <p:txBody>
          <a:bodyPr/>
          <a:lstStyle>
            <a:lvl1pPr>
              <a:defRPr>
                <a:solidFill>
                  <a:schemeClr val="accent1">
                    <a:lumMod val="75000"/>
                    <a:lumOff val="25000"/>
                  </a:schemeClr>
                </a:solidFill>
              </a:defRPr>
            </a:lvl1p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2048712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09558" y="614407"/>
            <a:ext cx="10520040"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40630" y="702156"/>
            <a:ext cx="10259841"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40630" y="2180497"/>
            <a:ext cx="10259840"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821419" y="5956138"/>
            <a:ext cx="979052" cy="365125"/>
          </a:xfrm>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3942985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16563" y="5141975"/>
            <a:ext cx="10502852"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40631" y="3043911"/>
            <a:ext cx="10259840"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40630" y="4541417"/>
            <a:ext cx="10259840"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CBFAE9A-CE67-41B5-A115-F7758F2DC2D5}" type="datetimeFigureOut">
              <a:rPr lang="en-US" smtClean="0"/>
              <a:pPr/>
              <a:t>12/26/2022</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1119767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14856" y="606555"/>
            <a:ext cx="10511388"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40630" y="729658"/>
            <a:ext cx="10259841"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40631" y="2228004"/>
            <a:ext cx="504395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56517" y="2228004"/>
            <a:ext cx="5043954"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342972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14856" y="606555"/>
            <a:ext cx="10511388"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40630" y="729658"/>
            <a:ext cx="10259841"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5299" y="2250893"/>
            <a:ext cx="4732040"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40631" y="2926053"/>
            <a:ext cx="5016707"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68433" y="2250893"/>
            <a:ext cx="4732038"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783765" y="2926053"/>
            <a:ext cx="5016707"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3210340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09927" y="606555"/>
            <a:ext cx="10511388"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35701" y="729658"/>
            <a:ext cx="10259841"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715781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842757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16563" y="5141973"/>
            <a:ext cx="1050968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40630" y="5262296"/>
            <a:ext cx="4566807"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16562" y="601200"/>
            <a:ext cx="10504694"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40162" y="5262297"/>
            <a:ext cx="5460311"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CBFAE9A-CE67-41B5-A115-F7758F2DC2D5}" type="datetimeFigureOut">
              <a:rPr lang="en-US" smtClean="0"/>
              <a:pPr/>
              <a:t>12/26/2022</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3662109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630" y="4693389"/>
            <a:ext cx="10259841"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6564" y="599725"/>
            <a:ext cx="10502851"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40630" y="5260128"/>
            <a:ext cx="1025984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BFAE9A-CE67-41B5-A115-F7758F2DC2D5}" type="datetimeFigureOut">
              <a:rPr lang="en-US" smtClean="0"/>
              <a:pPr/>
              <a:t>12/26/2022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0A16F3-8C72-4B92-8931-E8CFC28538A2}" type="slidenum">
              <a:rPr lang="en-US" smtClean="0"/>
              <a:pPr/>
              <a:t>‹#›</a:t>
            </a:fld>
            <a:endParaRPr lang="en-US"/>
          </a:p>
        </p:txBody>
      </p:sp>
    </p:spTree>
    <p:extLst>
      <p:ext uri="{BB962C8B-B14F-4D97-AF65-F5344CB8AC3E}">
        <p14:creationId xmlns:p14="http://schemas.microsoft.com/office/powerpoint/2010/main" xmlns="" val="382363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0630" y="705124"/>
            <a:ext cx="10259841"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0630" y="2336003"/>
            <a:ext cx="10259841"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075119" y="5956138"/>
            <a:ext cx="2646256" cy="365125"/>
          </a:xfrm>
          <a:prstGeom prst="rect">
            <a:avLst/>
          </a:prstGeom>
        </p:spPr>
        <p:txBody>
          <a:bodyPr vert="horz" lIns="91440" tIns="45720" rIns="91440" bIns="45720" rtlCol="0" anchor="ctr"/>
          <a:lstStyle>
            <a:lvl1pPr algn="r">
              <a:defRPr sz="900">
                <a:solidFill>
                  <a:schemeClr val="accent2"/>
                </a:solidFill>
              </a:defRPr>
            </a:lvl1pPr>
          </a:lstStyle>
          <a:p>
            <a:fld id="{ACBFAE9A-CE67-41B5-A115-F7758F2DC2D5}" type="datetimeFigureOut">
              <a:rPr lang="en-US" smtClean="0"/>
              <a:pPr/>
              <a:t>12/26/2022</a:t>
            </a:fld>
            <a:endParaRPr lang="en-US"/>
          </a:p>
        </p:txBody>
      </p:sp>
      <p:sp>
        <p:nvSpPr>
          <p:cNvPr id="5" name="Footer Placeholder 4"/>
          <p:cNvSpPr>
            <a:spLocks noGrp="1"/>
          </p:cNvSpPr>
          <p:nvPr>
            <p:ph type="ftr" sz="quarter" idx="3"/>
          </p:nvPr>
        </p:nvSpPr>
        <p:spPr>
          <a:xfrm>
            <a:off x="540630" y="5951812"/>
            <a:ext cx="6434446"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9821418" y="5956138"/>
            <a:ext cx="979054" cy="365125"/>
          </a:xfrm>
          <a:prstGeom prst="rect">
            <a:avLst/>
          </a:prstGeom>
        </p:spPr>
        <p:txBody>
          <a:bodyPr vert="horz" lIns="91440" tIns="45720" rIns="91440" bIns="45720" rtlCol="0" anchor="ctr"/>
          <a:lstStyle>
            <a:lvl1pPr algn="r">
              <a:defRPr sz="900">
                <a:solidFill>
                  <a:schemeClr val="accent2"/>
                </a:solidFill>
              </a:defRPr>
            </a:lvl1pPr>
          </a:lstStyle>
          <a:p>
            <a:fld id="{AD0A16F3-8C72-4B92-8931-E8CFC28538A2}" type="slidenum">
              <a:rPr lang="en-US" smtClean="0"/>
              <a:pPr/>
              <a:t>‹#›</a:t>
            </a:fld>
            <a:endParaRPr lang="en-US"/>
          </a:p>
        </p:txBody>
      </p:sp>
      <p:sp>
        <p:nvSpPr>
          <p:cNvPr id="9" name="Rectangle 8"/>
          <p:cNvSpPr/>
          <p:nvPr/>
        </p:nvSpPr>
        <p:spPr>
          <a:xfrm>
            <a:off x="415370" y="457200"/>
            <a:ext cx="3444859"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7480872" y="453643"/>
            <a:ext cx="3444859"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945786" y="457200"/>
            <a:ext cx="3444859"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182904425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14.xml"/><Relationship Id="rId7"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16.xml"/><Relationship Id="rId4" Type="http://schemas.openxmlformats.org/officeDocument/2006/relationships/slide" Target="slide15.xml"/><Relationship Id="rId9"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629" y="858129"/>
            <a:ext cx="10226291" cy="1786597"/>
          </a:xfrm>
        </p:spPr>
        <p:txBody>
          <a:bodyPr>
            <a:noAutofit/>
          </a:bodyPr>
          <a:lstStyle/>
          <a:p>
            <a:r>
              <a:rPr lang="en-US" b="1" dirty="0" smtClean="0">
                <a:latin typeface="Tahoma" pitchFamily="34" charset="0"/>
                <a:ea typeface="Tahoma" pitchFamily="34" charset="0"/>
                <a:cs typeface="Tahoma" pitchFamily="34" charset="0"/>
              </a:rPr>
              <a:t>CHUYÊN ĐỀ 4:</a:t>
            </a:r>
            <a:br>
              <a:rPr lang="en-US" b="1" dirty="0" smtClean="0">
                <a:latin typeface="Tahoma" pitchFamily="34" charset="0"/>
                <a:ea typeface="Tahoma" pitchFamily="34" charset="0"/>
                <a:cs typeface="Tahoma" pitchFamily="34" charset="0"/>
              </a:rPr>
            </a:br>
            <a:r>
              <a:rPr lang="vi-VN" b="1" dirty="0" smtClean="0">
                <a:latin typeface="Tahoma" pitchFamily="34" charset="0"/>
                <a:ea typeface="Tahoma" pitchFamily="34" charset="0"/>
                <a:cs typeface="Tahoma" pitchFamily="34" charset="0"/>
              </a:rPr>
              <a:t>PHÒNG NGỪA, ỨNG </a:t>
            </a:r>
            <a:r>
              <a:rPr lang="vi-VN" b="1" dirty="0" smtClean="0">
                <a:latin typeface="Tahoma" pitchFamily="34" charset="0"/>
                <a:ea typeface="Tahoma" pitchFamily="34" charset="0"/>
                <a:cs typeface="Tahoma" pitchFamily="34" charset="0"/>
              </a:rPr>
              <a:t>PHÓ</a:t>
            </a:r>
            <a:r>
              <a:rPr lang="en-US" b="1" dirty="0" smtClean="0">
                <a:latin typeface="Tahoma" pitchFamily="34" charset="0"/>
                <a:ea typeface="Tahoma" pitchFamily="34" charset="0"/>
                <a:cs typeface="Tahoma" pitchFamily="34" charset="0"/>
              </a:rPr>
              <a:t/>
            </a:r>
            <a:br>
              <a:rPr lang="en-US" b="1" dirty="0" smtClean="0">
                <a:latin typeface="Tahoma" pitchFamily="34" charset="0"/>
                <a:ea typeface="Tahoma" pitchFamily="34" charset="0"/>
                <a:cs typeface="Tahoma" pitchFamily="34" charset="0"/>
              </a:rPr>
            </a:br>
            <a:r>
              <a:rPr lang="vi-VN" b="1" dirty="0" smtClean="0">
                <a:latin typeface="Tahoma" pitchFamily="34" charset="0"/>
                <a:ea typeface="Tahoma" pitchFamily="34" charset="0"/>
                <a:cs typeface="Tahoma" pitchFamily="34" charset="0"/>
              </a:rPr>
              <a:t> </a:t>
            </a:r>
            <a:r>
              <a:rPr lang="en-US" b="1" dirty="0" smtClean="0">
                <a:latin typeface="Tahoma" pitchFamily="34" charset="0"/>
                <a:ea typeface="Tahoma" pitchFamily="34" charset="0"/>
                <a:cs typeface="Tahoma" pitchFamily="34" charset="0"/>
              </a:rPr>
              <a:t>VỚI </a:t>
            </a:r>
            <a:r>
              <a:rPr lang="vi-VN" b="1" dirty="0" smtClean="0">
                <a:latin typeface="Tahoma" pitchFamily="34" charset="0"/>
                <a:ea typeface="Tahoma" pitchFamily="34" charset="0"/>
                <a:cs typeface="Tahoma" pitchFamily="34" charset="0"/>
              </a:rPr>
              <a:t>BẠO LỰC</a:t>
            </a:r>
            <a:r>
              <a:rPr lang="en-US" b="1" dirty="0" smtClean="0">
                <a:latin typeface="Tahoma" pitchFamily="34" charset="0"/>
                <a:ea typeface="Tahoma" pitchFamily="34" charset="0"/>
                <a:cs typeface="Tahoma" pitchFamily="34" charset="0"/>
              </a:rPr>
              <a:t> </a:t>
            </a:r>
            <a:r>
              <a:rPr lang="vi-VN" b="1" dirty="0" smtClean="0">
                <a:latin typeface="Tahoma" pitchFamily="34" charset="0"/>
                <a:ea typeface="Tahoma" pitchFamily="34" charset="0"/>
                <a:cs typeface="Tahoma" pitchFamily="34" charset="0"/>
              </a:rPr>
              <a:t>TRÊN </a:t>
            </a:r>
            <a:r>
              <a:rPr lang="vi-VN" b="1" dirty="0" smtClean="0">
                <a:latin typeface="Tahoma" pitchFamily="34" charset="0"/>
                <a:ea typeface="Tahoma" pitchFamily="34" charset="0"/>
                <a:cs typeface="Tahoma" pitchFamily="34" charset="0"/>
              </a:rPr>
              <a:t>CƠ SỞ </a:t>
            </a:r>
            <a:r>
              <a:rPr lang="vi-VN" b="1" dirty="0" smtClean="0">
                <a:latin typeface="Tahoma" pitchFamily="34" charset="0"/>
                <a:ea typeface="Tahoma" pitchFamily="34" charset="0"/>
                <a:cs typeface="Tahoma" pitchFamily="34" charset="0"/>
              </a:rPr>
              <a:t>GIỚI</a:t>
            </a:r>
            <a:endParaRPr lang="en-US"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223725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865387"/>
          </a:xfrm>
        </p:spPr>
        <p:txBody>
          <a:bodyPr>
            <a:normAutofit fontScale="90000"/>
          </a:bodyPr>
          <a:lstStyle/>
          <a:p>
            <a:r>
              <a:rPr lang="vi-VN" b="1" dirty="0" smtClean="0"/>
              <a:t>Khung pháp lý về phòng, chống bạo lực giới (tiếp)</a:t>
            </a:r>
            <a:endParaRPr lang="en-US" b="1" dirty="0"/>
          </a:p>
        </p:txBody>
      </p:sp>
      <p:sp>
        <p:nvSpPr>
          <p:cNvPr id="3" name="Content Placeholder 2"/>
          <p:cNvSpPr>
            <a:spLocks noGrp="1"/>
          </p:cNvSpPr>
          <p:nvPr>
            <p:ph idx="1"/>
          </p:nvPr>
        </p:nvSpPr>
        <p:spPr>
          <a:xfrm>
            <a:off x="291629" y="1969477"/>
            <a:ext cx="10508841" cy="4640329"/>
          </a:xfrm>
        </p:spPr>
        <p:txBody>
          <a:bodyPr>
            <a:normAutofit/>
          </a:bodyPr>
          <a:lstStyle/>
          <a:p>
            <a:pPr lvl="1">
              <a:buFont typeface="Wingdings" panose="05000000000000000000" pitchFamily="2" charset="2"/>
              <a:buChar char="Ø"/>
            </a:pP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dục</a:t>
            </a:r>
            <a:r>
              <a:rPr lang="en-US" sz="2800" dirty="0">
                <a:latin typeface="Tahoma" panose="020B0604030504040204" pitchFamily="34" charset="0"/>
                <a:ea typeface="Tahoma" panose="020B0604030504040204" pitchFamily="34" charset="0"/>
                <a:cs typeface="Tahoma" panose="020B0604030504040204" pitchFamily="34" charset="0"/>
              </a:rPr>
              <a:t> (2019) </a:t>
            </a:r>
            <a:r>
              <a:rPr lang="en-US" sz="2800" dirty="0" err="1">
                <a:latin typeface="Tahoma" panose="020B0604030504040204" pitchFamily="34" charset="0"/>
                <a:ea typeface="Tahoma" panose="020B0604030504040204" pitchFamily="34" charset="0"/>
                <a:cs typeface="Tahoma" panose="020B0604030504040204" pitchFamily="34" charset="0"/>
              </a:rPr>
              <a:t>quy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về</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xâm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phạm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bộ</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sở</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Khoản</a:t>
            </a:r>
            <a:r>
              <a:rPr lang="en-US" sz="2800" dirty="0">
                <a:latin typeface="Tahoma" panose="020B0604030504040204" pitchFamily="34" charset="0"/>
                <a:ea typeface="Tahoma" panose="020B0604030504040204" pitchFamily="34" charset="0"/>
                <a:cs typeface="Tahoma" panose="020B0604030504040204" pitchFamily="34" charset="0"/>
              </a:rPr>
              <a:t> 1 </a:t>
            </a:r>
            <a:r>
              <a:rPr lang="en-US" sz="2800" dirty="0" err="1">
                <a:latin typeface="Tahoma" panose="020B0604030504040204" pitchFamily="34" charset="0"/>
                <a:ea typeface="Tahoma" panose="020B0604030504040204" pitchFamily="34" charset="0"/>
                <a:cs typeface="Tahoma" panose="020B0604030504040204" pitchFamily="34" charset="0"/>
              </a:rPr>
              <a:t>Điều</a:t>
            </a:r>
            <a:r>
              <a:rPr lang="en-US" sz="2800" dirty="0">
                <a:latin typeface="Tahoma" panose="020B0604030504040204" pitchFamily="34" charset="0"/>
                <a:ea typeface="Tahoma" panose="020B0604030504040204" pitchFamily="34" charset="0"/>
                <a:cs typeface="Tahoma" panose="020B0604030504040204" pitchFamily="34" charset="0"/>
              </a:rPr>
              <a:t> 22).</a:t>
            </a:r>
          </a:p>
          <a:p>
            <a:pPr lvl="1">
              <a:buFont typeface="Wingdings" panose="05000000000000000000" pitchFamily="2" charset="2"/>
              <a:buChar char="Ø"/>
            </a:pPr>
            <a:r>
              <a:rPr lang="en-US" sz="2800" dirty="0" err="1" smtClean="0">
                <a:latin typeface="Tahoma" panose="020B0604030504040204" pitchFamily="34" charset="0"/>
                <a:ea typeface="Tahoma" panose="020B0604030504040204" pitchFamily="34" charset="0"/>
                <a:cs typeface="Tahoma" panose="020B0604030504040204" pitchFamily="34" charset="0"/>
              </a:rPr>
              <a:t>Luật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Quảng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cáo</a:t>
            </a:r>
            <a:r>
              <a:rPr lang="en-US" sz="2800" dirty="0">
                <a:latin typeface="Tahoma" panose="020B0604030504040204" pitchFamily="34" charset="0"/>
                <a:ea typeface="Tahoma" panose="020B0604030504040204" pitchFamily="34" charset="0"/>
                <a:cs typeface="Tahoma" panose="020B0604030504040204" pitchFamily="34" charset="0"/>
              </a:rPr>
              <a:t> (2012),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Xuất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bản</a:t>
            </a:r>
            <a:r>
              <a:rPr lang="en-US" sz="2800" dirty="0">
                <a:latin typeface="Tahoma" panose="020B0604030504040204" pitchFamily="34" charset="0"/>
                <a:ea typeface="Tahoma" panose="020B0604030504040204" pitchFamily="34" charset="0"/>
                <a:cs typeface="Tahoma" panose="020B0604030504040204" pitchFamily="34" charset="0"/>
              </a:rPr>
              <a:t> (2012)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chí</a:t>
            </a:r>
            <a:r>
              <a:rPr lang="en-US" sz="2800" dirty="0">
                <a:latin typeface="Tahoma" panose="020B0604030504040204" pitchFamily="34" charset="0"/>
                <a:ea typeface="Tahoma" panose="020B0604030504040204" pitchFamily="34" charset="0"/>
                <a:cs typeface="Tahoma" panose="020B0604030504040204" pitchFamily="34" charset="0"/>
              </a:rPr>
              <a:t> (2016) </a:t>
            </a:r>
            <a:r>
              <a:rPr lang="en-US" sz="2800" dirty="0" err="1">
                <a:latin typeface="Tahoma" panose="020B0604030504040204" pitchFamily="34" charset="0"/>
                <a:ea typeface="Tahoma" panose="020B0604030504040204" pitchFamily="34" charset="0"/>
                <a:cs typeface="Tahoma" panose="020B0604030504040204" pitchFamily="34" charset="0"/>
              </a:rPr>
              <a:t>nghiêm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quảng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xuất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bản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sóng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thông</a:t>
            </a:r>
            <a:r>
              <a:rPr lang="en-US" sz="2800" dirty="0">
                <a:latin typeface="Tahoma" panose="020B0604030504040204" pitchFamily="34" charset="0"/>
                <a:ea typeface="Tahoma" panose="020B0604030504040204" pitchFamily="34" charset="0"/>
                <a:cs typeface="Tahoma" panose="020B0604030504040204" pitchFamily="34" charset="0"/>
              </a:rPr>
              <a:t> tin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hoặc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hóa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khiêu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dâm</a:t>
            </a:r>
            <a:r>
              <a:rPr lang="en-US" sz="2800" dirty="0">
                <a:latin typeface="Tahoma" panose="020B0604030504040204" pitchFamily="34" charset="0"/>
                <a:ea typeface="Tahoma" panose="020B0604030504040204" pitchFamily="34" charset="0"/>
                <a:cs typeface="Tahoma" panose="020B0604030504040204" pitchFamily="34" charset="0"/>
              </a:rPr>
              <a:t>.</a:t>
            </a:r>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xmlns="" val="1300412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865387"/>
          </a:xfrm>
        </p:spPr>
        <p:txBody>
          <a:bodyPr>
            <a:normAutofit fontScale="90000"/>
          </a:bodyPr>
          <a:lstStyle/>
          <a:p>
            <a:r>
              <a:rPr lang="vi-VN" b="1" dirty="0" smtClean="0"/>
              <a:t>Khung pháp lý về phòng, chống bạo lực giới (tiếp)</a:t>
            </a:r>
            <a:endParaRPr lang="en-US" b="1" dirty="0"/>
          </a:p>
        </p:txBody>
      </p:sp>
      <p:sp>
        <p:nvSpPr>
          <p:cNvPr id="3" name="Content Placeholder 2"/>
          <p:cNvSpPr>
            <a:spLocks noGrp="1"/>
          </p:cNvSpPr>
          <p:nvPr>
            <p:ph idx="1"/>
          </p:nvPr>
        </p:nvSpPr>
        <p:spPr>
          <a:xfrm>
            <a:off x="291629" y="2025748"/>
            <a:ext cx="10508841" cy="4584058"/>
          </a:xfrm>
        </p:spPr>
        <p:txBody>
          <a:bodyPr>
            <a:normAutofit/>
          </a:bodyPr>
          <a:lstStyle/>
          <a:p>
            <a:pPr lvl="1">
              <a:buFont typeface="Wingdings" panose="05000000000000000000" pitchFamily="2" charset="2"/>
              <a:buChar char="Ø"/>
            </a:pPr>
            <a:r>
              <a:rPr lang="en-US" sz="2800" dirty="0" err="1" smtClean="0">
                <a:latin typeface="Tahoma" panose="020B0604030504040204" pitchFamily="34" charset="0"/>
                <a:ea typeface="Tahoma" panose="020B0604030504040204" pitchFamily="34" charset="0"/>
                <a:cs typeface="Tahoma" panose="020B0604030504040204" pitchFamily="34" charset="0"/>
              </a:rPr>
              <a:t>Luật</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Phòng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mua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(2011)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Bộ</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sự</a:t>
            </a:r>
            <a:r>
              <a:rPr lang="en-US" sz="2800" dirty="0">
                <a:latin typeface="Tahoma" panose="020B0604030504040204" pitchFamily="34" charset="0"/>
                <a:ea typeface="Tahoma" panose="020B0604030504040204" pitchFamily="34" charset="0"/>
                <a:cs typeface="Tahoma" panose="020B0604030504040204" pitchFamily="34" charset="0"/>
              </a:rPr>
              <a:t> (2013) </a:t>
            </a:r>
            <a:r>
              <a:rPr lang="en-US" sz="2800" dirty="0" err="1">
                <a:latin typeface="Tahoma" panose="020B0604030504040204" pitchFamily="34" charset="0"/>
                <a:ea typeface="Tahoma" panose="020B0604030504040204" pitchFamily="34" charset="0"/>
                <a:cs typeface="Tahoma" panose="020B0604030504040204" pitchFamily="34" charset="0"/>
              </a:rPr>
              <a:t>đều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bóc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mục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mua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smtClean="0">
                <a:latin typeface="Tahoma" panose="020B0604030504040204" pitchFamily="34" charset="0"/>
                <a:ea typeface="Tahoma" panose="020B0604030504040204" pitchFamily="34" charset="0"/>
                <a:cs typeface="Tahoma" panose="020B0604030504040204" pitchFamily="34" charset="0"/>
              </a:rPr>
              <a:t>.</a:t>
            </a:r>
            <a:endParaRPr lang="vi-VN" sz="2800" dirty="0" smtClean="0">
              <a:latin typeface="Tahoma" panose="020B0604030504040204" pitchFamily="34" charset="0"/>
              <a:ea typeface="Tahoma" panose="020B0604030504040204" pitchFamily="34" charset="0"/>
              <a:cs typeface="Tahoma" panose="020B0604030504040204" pitchFamily="34" charset="0"/>
            </a:endParaRPr>
          </a:p>
          <a:p>
            <a:pPr lvl="1">
              <a:buFont typeface="Wingdings" panose="05000000000000000000" pitchFamily="2" charset="2"/>
              <a:buChar char="Ø"/>
            </a:pPr>
            <a:r>
              <a:rPr lang="en-US" sz="2800" dirty="0" err="1">
                <a:latin typeface="Tahoma" panose="020B0604030504040204" pitchFamily="34" charset="0"/>
                <a:ea typeface="Tahoma" panose="020B0604030504040204" pitchFamily="34" charset="0"/>
                <a:cs typeface="Tahoma" panose="020B0604030504040204" pitchFamily="34" charset="0"/>
              </a:rPr>
              <a:t>Bộ</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Lao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vi-VN" sz="2800" dirty="0">
                <a:latin typeface="Tahoma" panose="020B0604030504040204" pitchFamily="34" charset="0"/>
                <a:ea typeface="Tahoma" panose="020B0604030504040204" pitchFamily="34" charset="0"/>
                <a:cs typeface="Tahoma" panose="020B0604030504040204" pitchFamily="34" charset="0"/>
              </a:rPr>
              <a:t>(</a:t>
            </a:r>
            <a:r>
              <a:rPr lang="en-US" sz="2800" dirty="0">
                <a:latin typeface="Tahoma" panose="020B0604030504040204" pitchFamily="34" charset="0"/>
                <a:ea typeface="Tahoma" panose="020B0604030504040204" pitchFamily="34" charset="0"/>
                <a:cs typeface="Tahoma" panose="020B0604030504040204" pitchFamily="34" charset="0"/>
              </a:rPr>
              <a:t>2019</a:t>
            </a:r>
            <a:r>
              <a:rPr lang="vi-VN"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nghiêm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quấy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việc</a:t>
            </a:r>
            <a:r>
              <a:rPr lang="en-US" sz="2800" dirty="0">
                <a:latin typeface="Tahoma" panose="020B0604030504040204" pitchFamily="34" charset="0"/>
                <a:ea typeface="Tahoma" panose="020B0604030504040204" pitchFamily="34" charset="0"/>
                <a:cs typeface="Tahoma" panose="020B0604030504040204" pitchFamily="34" charset="0"/>
              </a:rPr>
              <a:t>.</a:t>
            </a:r>
          </a:p>
          <a:p>
            <a:pPr lvl="1">
              <a:buFont typeface="Wingdings" panose="05000000000000000000" pitchFamily="2" charset="2"/>
              <a:buChar char="Ø"/>
            </a:pP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niên</a:t>
            </a:r>
            <a:r>
              <a:rPr lang="en-US" sz="2800" dirty="0">
                <a:latin typeface="Tahoma" panose="020B0604030504040204" pitchFamily="34" charset="0"/>
                <a:ea typeface="Tahoma" panose="020B0604030504040204" pitchFamily="34" charset="0"/>
                <a:cs typeface="Tahoma" panose="020B0604030504040204" pitchFamily="34" charset="0"/>
              </a:rPr>
              <a:t> </a:t>
            </a:r>
            <a:r>
              <a:rPr lang="vi-VN" sz="2800" dirty="0">
                <a:latin typeface="Tahoma" panose="020B0604030504040204" pitchFamily="34" charset="0"/>
                <a:ea typeface="Tahoma" panose="020B0604030504040204" pitchFamily="34" charset="0"/>
                <a:cs typeface="Tahoma" panose="020B0604030504040204" pitchFamily="34" charset="0"/>
              </a:rPr>
              <a:t>(</a:t>
            </a:r>
            <a:r>
              <a:rPr lang="en-US" sz="2800" dirty="0">
                <a:latin typeface="Tahoma" panose="020B0604030504040204" pitchFamily="34" charset="0"/>
                <a:ea typeface="Tahoma" panose="020B0604030504040204" pitchFamily="34" charset="0"/>
                <a:cs typeface="Tahoma" panose="020B0604030504040204" pitchFamily="34" charset="0"/>
              </a:rPr>
              <a:t>2005) </a:t>
            </a:r>
            <a:r>
              <a:rPr lang="en-US" sz="2800" dirty="0" err="1">
                <a:latin typeface="Tahoma" panose="020B0604030504040204" pitchFamily="34" charset="0"/>
                <a:ea typeface="Tahoma" panose="020B0604030504040204" pitchFamily="34" charset="0"/>
                <a:cs typeface="Tahoma" panose="020B0604030504040204" pitchFamily="34" charset="0"/>
              </a:rPr>
              <a:t>nghiêm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dụ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dỗ</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kéo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ép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buộc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niên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mại</a:t>
            </a:r>
            <a:r>
              <a:rPr lang="vi-VN"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smtClean="0">
                <a:latin typeface="Tahoma" panose="020B0604030504040204" pitchFamily="34" charset="0"/>
                <a:ea typeface="Tahoma" panose="020B0604030504040204" pitchFamily="34" charset="0"/>
                <a:cs typeface="Tahoma" panose="020B0604030504040204" pitchFamily="34" charset="0"/>
              </a:rPr>
              <a:t>dâm</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a:latin typeface="Tahoma" panose="020B0604030504040204" pitchFamily="34" charset="0"/>
                <a:ea typeface="Tahoma" panose="020B0604030504040204" pitchFamily="34" charset="0"/>
                <a:cs typeface="Tahoma" panose="020B0604030504040204" pitchFamily="34" charset="0"/>
              </a:rPr>
              <a:t>(</a:t>
            </a:r>
            <a:r>
              <a:rPr lang="en-US" sz="2800" dirty="0" err="1">
                <a:latin typeface="Tahoma" panose="020B0604030504040204" pitchFamily="34" charset="0"/>
                <a:ea typeface="Tahoma" panose="020B0604030504040204" pitchFamily="34" charset="0"/>
                <a:cs typeface="Tahoma" panose="020B0604030504040204" pitchFamily="34" charset="0"/>
              </a:rPr>
              <a:t>Điều</a:t>
            </a:r>
            <a:r>
              <a:rPr lang="en-US" sz="2800" dirty="0">
                <a:latin typeface="Tahoma" panose="020B0604030504040204" pitchFamily="34" charset="0"/>
                <a:ea typeface="Tahoma" panose="020B0604030504040204" pitchFamily="34" charset="0"/>
                <a:cs typeface="Tahoma" panose="020B0604030504040204" pitchFamily="34" charset="0"/>
              </a:rPr>
              <a:t> 8).</a:t>
            </a:r>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xmlns="" val="1300412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63787"/>
          </a:xfrm>
        </p:spPr>
        <p:txBody>
          <a:bodyPr/>
          <a:lstStyle/>
          <a:p>
            <a:r>
              <a:rPr lang="vi-VN" b="1" dirty="0"/>
              <a:t>CÁC DẠNG BẠO LỰC GIỚI PHỔ BIẾN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673645449"/>
              </p:ext>
            </p:extLst>
          </p:nvPr>
        </p:nvGraphicFramePr>
        <p:xfrm>
          <a:off x="540474" y="2181225"/>
          <a:ext cx="10260152" cy="741680"/>
        </p:xfrm>
        <a:graphic>
          <a:graphicData uri="http://schemas.openxmlformats.org/drawingml/2006/table">
            <a:tbl>
              <a:tblPr firstRow="1" bandRow="1">
                <a:tableStyleId>{69CF1AB2-1976-4502-BF36-3FF5EA218861}</a:tableStyleId>
              </a:tblPr>
              <a:tblGrid>
                <a:gridCol w="2565038">
                  <a:extLst>
                    <a:ext uri="{9D8B030D-6E8A-4147-A177-3AD203B41FA5}">
                      <a16:colId xmlns:a16="http://schemas.microsoft.com/office/drawing/2014/main" xmlns="" val="2661480034"/>
                    </a:ext>
                  </a:extLst>
                </a:gridCol>
                <a:gridCol w="2565038">
                  <a:extLst>
                    <a:ext uri="{9D8B030D-6E8A-4147-A177-3AD203B41FA5}">
                      <a16:colId xmlns:a16="http://schemas.microsoft.com/office/drawing/2014/main" xmlns="" val="2237208619"/>
                    </a:ext>
                  </a:extLst>
                </a:gridCol>
                <a:gridCol w="2565038">
                  <a:extLst>
                    <a:ext uri="{9D8B030D-6E8A-4147-A177-3AD203B41FA5}">
                      <a16:colId xmlns:a16="http://schemas.microsoft.com/office/drawing/2014/main" xmlns="" val="2505294233"/>
                    </a:ext>
                  </a:extLst>
                </a:gridCol>
                <a:gridCol w="2565038">
                  <a:extLst>
                    <a:ext uri="{9D8B030D-6E8A-4147-A177-3AD203B41FA5}">
                      <a16:colId xmlns:a16="http://schemas.microsoft.com/office/drawing/2014/main" xmlns="" val="2451853952"/>
                    </a:ext>
                  </a:extLst>
                </a:gridCol>
              </a:tblGrid>
              <a:tr h="370840">
                <a:tc>
                  <a:txBody>
                    <a:bodyPr/>
                    <a:lstStyle/>
                    <a:p>
                      <a:pPr algn="ctr"/>
                      <a:r>
                        <a:rPr lang="vi-VN" dirty="0" smtClean="0">
                          <a:hlinkClick r:id="rId2" action="ppaction://hlinksldjump"/>
                        </a:rPr>
                        <a:t>THỂ</a:t>
                      </a:r>
                      <a:r>
                        <a:rPr lang="vi-VN" baseline="0" dirty="0" smtClean="0">
                          <a:hlinkClick r:id="rId2" action="ppaction://hlinksldjump"/>
                        </a:rPr>
                        <a:t> CHẤT</a:t>
                      </a:r>
                      <a:endParaRPr lang="en-US" dirty="0"/>
                    </a:p>
                  </a:txBody>
                  <a:tcPr marL="85058" marR="85058"/>
                </a:tc>
                <a:tc>
                  <a:txBody>
                    <a:bodyPr/>
                    <a:lstStyle/>
                    <a:p>
                      <a:pPr algn="ctr"/>
                      <a:r>
                        <a:rPr lang="vi-VN" dirty="0" smtClean="0">
                          <a:hlinkClick r:id="rId3" action="ppaction://hlinksldjump"/>
                        </a:rPr>
                        <a:t>TINH THẦN</a:t>
                      </a:r>
                      <a:endParaRPr lang="en-US" dirty="0"/>
                    </a:p>
                  </a:txBody>
                  <a:tcPr marL="85058" marR="85058"/>
                </a:tc>
                <a:tc>
                  <a:txBody>
                    <a:bodyPr/>
                    <a:lstStyle/>
                    <a:p>
                      <a:pPr algn="ctr"/>
                      <a:r>
                        <a:rPr lang="vi-VN" dirty="0" smtClean="0">
                          <a:hlinkClick r:id="rId4" action="ppaction://hlinksldjump"/>
                        </a:rPr>
                        <a:t>TÌNH</a:t>
                      </a:r>
                      <a:r>
                        <a:rPr lang="vi-VN" baseline="0" dirty="0" smtClean="0">
                          <a:hlinkClick r:id="rId4" action="ppaction://hlinksldjump"/>
                        </a:rPr>
                        <a:t> DỤC</a:t>
                      </a:r>
                      <a:endParaRPr lang="en-US" dirty="0"/>
                    </a:p>
                  </a:txBody>
                  <a:tcPr marL="85058" marR="85058"/>
                </a:tc>
                <a:tc>
                  <a:txBody>
                    <a:bodyPr/>
                    <a:lstStyle/>
                    <a:p>
                      <a:pPr algn="ctr"/>
                      <a:r>
                        <a:rPr lang="vi-VN" dirty="0" smtClean="0">
                          <a:hlinkClick r:id="rId5" action="ppaction://hlinksldjump"/>
                        </a:rPr>
                        <a:t>KINH TẾ</a:t>
                      </a:r>
                      <a:endParaRPr lang="en-US" dirty="0"/>
                    </a:p>
                  </a:txBody>
                  <a:tcPr marL="85058" marR="85058"/>
                </a:tc>
                <a:extLst>
                  <a:ext uri="{0D108BD9-81ED-4DB2-BD59-A6C34878D82A}">
                    <a16:rowId xmlns:a16="http://schemas.microsoft.com/office/drawing/2014/main" xmlns="" val="2168977881"/>
                  </a:ext>
                </a:extLst>
              </a:tr>
              <a:tr h="370840">
                <a:tc>
                  <a:txBody>
                    <a:bodyPr/>
                    <a:lstStyle/>
                    <a:p>
                      <a:endParaRPr lang="en-US" dirty="0"/>
                    </a:p>
                  </a:txBody>
                  <a:tcPr marL="85058" marR="85058"/>
                </a:tc>
                <a:tc>
                  <a:txBody>
                    <a:bodyPr/>
                    <a:lstStyle/>
                    <a:p>
                      <a:endParaRPr lang="en-US"/>
                    </a:p>
                  </a:txBody>
                  <a:tcPr marL="85058" marR="85058"/>
                </a:tc>
                <a:tc>
                  <a:txBody>
                    <a:bodyPr/>
                    <a:lstStyle/>
                    <a:p>
                      <a:endParaRPr lang="en-US" dirty="0"/>
                    </a:p>
                  </a:txBody>
                  <a:tcPr marL="85058" marR="85058"/>
                </a:tc>
                <a:tc>
                  <a:txBody>
                    <a:bodyPr/>
                    <a:lstStyle/>
                    <a:p>
                      <a:endParaRPr lang="en-US" dirty="0"/>
                    </a:p>
                  </a:txBody>
                  <a:tcPr marL="85058" marR="85058"/>
                </a:tc>
                <a:extLst>
                  <a:ext uri="{0D108BD9-81ED-4DB2-BD59-A6C34878D82A}">
                    <a16:rowId xmlns:a16="http://schemas.microsoft.com/office/drawing/2014/main" xmlns="" val="3096266290"/>
                  </a:ext>
                </a:extLst>
              </a:tr>
            </a:tbl>
          </a:graphicData>
        </a:graphic>
      </p:graphicFrame>
      <p:pic>
        <p:nvPicPr>
          <p:cNvPr id="5" name="Picture 4"/>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552626" y="2565127"/>
            <a:ext cx="2533772" cy="2865001"/>
          </a:xfrm>
          <a:prstGeom prst="rect">
            <a:avLst/>
          </a:prstGeom>
        </p:spPr>
      </p:pic>
      <p:pic>
        <p:nvPicPr>
          <p:cNvPr id="6" name="Picture 5"/>
          <p:cNvPicPr>
            <a:picLocks noChangeAspect="1"/>
          </p:cNvPicPr>
          <p:nvPr/>
        </p:nvPicPr>
        <p:blipFill>
          <a:blip r:embed="rId7">
            <a:extLst>
              <a:ext uri="{28A0092B-C50C-407E-A947-70E740481C1C}">
                <a14:useLocalDpi xmlns:a14="http://schemas.microsoft.com/office/drawing/2010/main" xmlns="" val="0"/>
              </a:ext>
            </a:extLst>
          </a:blip>
          <a:stretch>
            <a:fillRect/>
          </a:stretch>
        </p:blipFill>
        <p:spPr>
          <a:xfrm>
            <a:off x="3074247" y="2560080"/>
            <a:ext cx="2588384" cy="2757508"/>
          </a:xfrm>
          <a:prstGeom prst="rect">
            <a:avLst/>
          </a:prstGeom>
        </p:spPr>
      </p:pic>
      <p:pic>
        <p:nvPicPr>
          <p:cNvPr id="7" name="Picture 6"/>
          <p:cNvPicPr>
            <a:picLocks noChangeAspect="1"/>
          </p:cNvPicPr>
          <p:nvPr/>
        </p:nvPicPr>
        <p:blipFill>
          <a:blip r:embed="rId8">
            <a:extLst>
              <a:ext uri="{28A0092B-C50C-407E-A947-70E740481C1C}">
                <a14:useLocalDpi xmlns:a14="http://schemas.microsoft.com/office/drawing/2010/main" xmlns="" val="0"/>
              </a:ext>
            </a:extLst>
          </a:blip>
          <a:stretch>
            <a:fillRect/>
          </a:stretch>
        </p:blipFill>
        <p:spPr>
          <a:xfrm>
            <a:off x="5658398" y="2560079"/>
            <a:ext cx="2525853" cy="2687169"/>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xmlns="" val="0"/>
              </a:ext>
            </a:extLst>
          </a:blip>
          <a:stretch>
            <a:fillRect/>
          </a:stretch>
        </p:blipFill>
        <p:spPr>
          <a:xfrm>
            <a:off x="8288984" y="2572632"/>
            <a:ext cx="2521621" cy="2815294"/>
          </a:xfrm>
          <a:prstGeom prst="rect">
            <a:avLst/>
          </a:prstGeom>
        </p:spPr>
      </p:pic>
    </p:spTree>
    <p:extLst>
      <p:ext uri="{BB962C8B-B14F-4D97-AF65-F5344CB8AC3E}">
        <p14:creationId xmlns:p14="http://schemas.microsoft.com/office/powerpoint/2010/main" xmlns="" val="595956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691215"/>
          </a:xfrm>
        </p:spPr>
        <p:txBody>
          <a:bodyPr/>
          <a:lstStyle/>
          <a:p>
            <a:r>
              <a:rPr lang="vi-VN" b="1" dirty="0" smtClean="0"/>
              <a:t>CÁC DẠNG BẠO LỰC GIỚI PHỔ BIẾN (tiếp)</a:t>
            </a:r>
            <a:endParaRPr lang="en-US" b="1" dirty="0"/>
          </a:p>
        </p:txBody>
      </p:sp>
      <p:sp>
        <p:nvSpPr>
          <p:cNvPr id="3" name="Content Placeholder 2"/>
          <p:cNvSpPr>
            <a:spLocks noGrp="1"/>
          </p:cNvSpPr>
          <p:nvPr>
            <p:ph idx="1"/>
          </p:nvPr>
        </p:nvSpPr>
        <p:spPr>
          <a:xfrm>
            <a:off x="295423" y="2082018"/>
            <a:ext cx="5913830" cy="4279594"/>
          </a:xfrm>
        </p:spPr>
        <p:txBody>
          <a:bodyPr/>
          <a:lstStyle/>
          <a:p>
            <a:pPr marL="0" indent="0">
              <a:buNone/>
            </a:pPr>
            <a:r>
              <a:rPr lang="vi-VN" sz="2000" b="1" dirty="0"/>
              <a:t>Bạo lực thể chất</a:t>
            </a:r>
            <a:endParaRPr lang="en-US" sz="2000" dirty="0"/>
          </a:p>
          <a:p>
            <a:r>
              <a:rPr lang="vi-VN" sz="2000" dirty="0"/>
              <a:t>Đ</a:t>
            </a:r>
            <a:r>
              <a:rPr lang="vi-VN" sz="2000" dirty="0" smtClean="0"/>
              <a:t>ánh </a:t>
            </a:r>
            <a:r>
              <a:rPr lang="vi-VN" sz="2000" dirty="0"/>
              <a:t>đập, ngược đãi, tra tấn hoặc các hành động cố ý khác làm nạn nhân bị thương tích, ảnh hưởng đến sức khỏe hoặc làm thiệt mạng</a:t>
            </a:r>
            <a:r>
              <a:rPr lang="vi-VN" sz="2000" dirty="0" smtClean="0"/>
              <a:t>.</a:t>
            </a:r>
          </a:p>
          <a:p>
            <a:pPr algn="just"/>
            <a:r>
              <a:rPr lang="vi-VN" sz="2000" dirty="0"/>
              <a:t>T</a:t>
            </a:r>
            <a:r>
              <a:rPr lang="vi-VN" sz="2000" dirty="0" smtClean="0"/>
              <a:t>át</a:t>
            </a:r>
            <a:r>
              <a:rPr lang="vi-VN" sz="2000" dirty="0"/>
              <a:t>, ném đồ vật vào người gây thương tích; đẩy, túm, túm tóc; đánh, đấm, sử dụng đồ vật (que, gậy, điếu cày, dép, đòn, v.v) để đánh; đá, kéo lê, bóp cổ, làm nghẹt thở, làm bỏng; đe dọa sử dụng hoặc sử dụng dao, súng, kéo, hoặc các vũ khí gây thương tích khác.</a:t>
            </a:r>
            <a:endParaRPr lang="en-US" sz="2000"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209254" y="2600151"/>
            <a:ext cx="4779828" cy="2838993"/>
          </a:xfrm>
          <a:prstGeom prst="rect">
            <a:avLst/>
          </a:prstGeom>
        </p:spPr>
      </p:pic>
    </p:spTree>
    <p:extLst>
      <p:ext uri="{BB962C8B-B14F-4D97-AF65-F5344CB8AC3E}">
        <p14:creationId xmlns:p14="http://schemas.microsoft.com/office/powerpoint/2010/main" xmlns="" val="453915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720244"/>
          </a:xfrm>
        </p:spPr>
        <p:txBody>
          <a:bodyPr/>
          <a:lstStyle/>
          <a:p>
            <a:r>
              <a:rPr lang="vi-VN" b="1" dirty="0"/>
              <a:t>CÁC DẠNG BẠO LỰC GIỚI PHỔ </a:t>
            </a:r>
            <a:r>
              <a:rPr lang="vi-VN" b="1" dirty="0" smtClean="0"/>
              <a:t>BIẾN (tiếp)</a:t>
            </a:r>
            <a:endParaRPr lang="en-US" b="1" dirty="0"/>
          </a:p>
        </p:txBody>
      </p:sp>
      <p:sp>
        <p:nvSpPr>
          <p:cNvPr id="3" name="Content Placeholder 2"/>
          <p:cNvSpPr>
            <a:spLocks noGrp="1"/>
          </p:cNvSpPr>
          <p:nvPr>
            <p:ph idx="1"/>
          </p:nvPr>
        </p:nvSpPr>
        <p:spPr>
          <a:xfrm>
            <a:off x="196948" y="2180497"/>
            <a:ext cx="6218875" cy="4417251"/>
          </a:xfrm>
        </p:spPr>
        <p:txBody>
          <a:bodyPr>
            <a:normAutofit fontScale="92500" lnSpcReduction="10000"/>
          </a:bodyPr>
          <a:lstStyle/>
          <a:p>
            <a:pPr marL="0" indent="0">
              <a:buNone/>
            </a:pPr>
            <a:r>
              <a:rPr lang="vi-VN" b="1" dirty="0"/>
              <a:t>Bạo lực tinh thần</a:t>
            </a:r>
            <a:endParaRPr lang="en-US" dirty="0"/>
          </a:p>
          <a:p>
            <a:pPr algn="just"/>
            <a:r>
              <a:rPr lang="vi-VN" dirty="0"/>
              <a:t>Lăng mạ, làm nhục, coi thường, làm cho xấu hổ; </a:t>
            </a:r>
            <a:r>
              <a:rPr lang="vi-VN" dirty="0" smtClean="0"/>
              <a:t>chửi </a:t>
            </a:r>
            <a:r>
              <a:rPr lang="vi-VN" dirty="0"/>
              <a:t>bới, xúc phạm; đ</a:t>
            </a:r>
            <a:r>
              <a:rPr lang="vi-VN" dirty="0" smtClean="0"/>
              <a:t>e </a:t>
            </a:r>
            <a:r>
              <a:rPr lang="vi-VN" dirty="0"/>
              <a:t>dọa (gây tổn thương người thân, con cái, vật </a:t>
            </a:r>
            <a:r>
              <a:rPr lang="vi-VN" dirty="0" smtClean="0"/>
              <a:t>nuôi...);</a:t>
            </a:r>
            <a:r>
              <a:rPr lang="vi-VN" dirty="0"/>
              <a:t> </a:t>
            </a:r>
            <a:r>
              <a:rPr lang="vi-VN" dirty="0" smtClean="0"/>
              <a:t>kiểm </a:t>
            </a:r>
            <a:r>
              <a:rPr lang="vi-VN" dirty="0"/>
              <a:t>soát, ngăn cấm (học tập, làm việc, đi lại,giao tiếp, tham gia hoạt động cộng đồng/xã hội, giải trí, ăn </a:t>
            </a:r>
            <a:r>
              <a:rPr lang="vi-VN" dirty="0" smtClean="0"/>
              <a:t>mặc</a:t>
            </a:r>
            <a:r>
              <a:rPr lang="vi-VN" dirty="0"/>
              <a:t> </a:t>
            </a:r>
            <a:r>
              <a:rPr lang="vi-VN" dirty="0" smtClean="0"/>
              <a:t>...); </a:t>
            </a:r>
            <a:r>
              <a:rPr lang="vi-VN" dirty="0"/>
              <a:t>g</a:t>
            </a:r>
            <a:r>
              <a:rPr lang="vi-VN" dirty="0" smtClean="0"/>
              <a:t>ây </a:t>
            </a:r>
            <a:r>
              <a:rPr lang="vi-VN" dirty="0"/>
              <a:t>áp lực về tinh thần, tâm lý: bỏ mặc, ghen tuông quá </a:t>
            </a:r>
            <a:r>
              <a:rPr lang="vi-VN" dirty="0" smtClean="0"/>
              <a:t>mức...</a:t>
            </a:r>
          </a:p>
          <a:p>
            <a:pPr algn="just"/>
            <a:r>
              <a:rPr lang="vi-VN" dirty="0"/>
              <a:t>K</a:t>
            </a:r>
            <a:r>
              <a:rPr lang="vi-VN" dirty="0" smtClean="0"/>
              <a:t>hó </a:t>
            </a:r>
            <a:r>
              <a:rPr lang="vi-VN" dirty="0"/>
              <a:t>xác định vì khó quan sát thấy những biểu hiện của sự tổn </a:t>
            </a:r>
            <a:r>
              <a:rPr lang="vi-VN" dirty="0" smtClean="0"/>
              <a:t>thương</a:t>
            </a:r>
          </a:p>
          <a:p>
            <a:pPr lvl="0" algn="just"/>
            <a:r>
              <a:rPr lang="vi-VN" dirty="0"/>
              <a:t>B</a:t>
            </a:r>
            <a:r>
              <a:rPr lang="vi-VN" dirty="0" smtClean="0"/>
              <a:t>ao </a:t>
            </a:r>
            <a:r>
              <a:rPr lang="vi-VN" dirty="0"/>
              <a:t>gồm các hành vi kiểm soát (của người chồng) như: Ngăn cấm không cho vợ gặp gỡ bạn bè; hạn chế vợ tiếp xúc với gia đình/cha mẹ ruột; muốn kiểm soát vợ ở mọi nơi, mọi lúc; tức giận khi thấy vợ nói chuyện với người đàn ông khác; thường xuyên nghi ngờ về lòng chung thủy, ghen tuông, bỏ mặc, phớt lờ, đối xử lãnh đạm với vợ trong thời gian </a:t>
            </a:r>
            <a:r>
              <a:rPr lang="vi-VN" dirty="0" smtClean="0"/>
              <a:t>dài...</a:t>
            </a:r>
            <a:endParaRPr lang="en-US" dirty="0"/>
          </a:p>
          <a:p>
            <a:pPr algn="just"/>
            <a:endParaRPr lang="vi-VN" dirty="0" smtClean="0"/>
          </a:p>
          <a:p>
            <a:pPr algn="just"/>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513032" y="2338251"/>
            <a:ext cx="4720058" cy="3278778"/>
          </a:xfrm>
          <a:prstGeom prst="rect">
            <a:avLst/>
          </a:prstGeom>
        </p:spPr>
      </p:pic>
    </p:spTree>
    <p:extLst>
      <p:ext uri="{BB962C8B-B14F-4D97-AF65-F5344CB8AC3E}">
        <p14:creationId xmlns:p14="http://schemas.microsoft.com/office/powerpoint/2010/main" xmlns="" val="2000338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92815"/>
          </a:xfrm>
        </p:spPr>
        <p:txBody>
          <a:bodyPr/>
          <a:lstStyle/>
          <a:p>
            <a:r>
              <a:rPr lang="vi-VN" b="1" dirty="0"/>
              <a:t>CÁC DẠNG BẠO LỰC GIỚI PHỔ </a:t>
            </a:r>
            <a:r>
              <a:rPr lang="vi-VN" b="1" dirty="0" smtClean="0"/>
              <a:t>BIẾN (tiếp)</a:t>
            </a:r>
            <a:endParaRPr lang="en-US" b="1" dirty="0"/>
          </a:p>
        </p:txBody>
      </p:sp>
      <p:sp>
        <p:nvSpPr>
          <p:cNvPr id="3" name="Content Placeholder 2"/>
          <p:cNvSpPr>
            <a:spLocks noGrp="1"/>
          </p:cNvSpPr>
          <p:nvPr>
            <p:ph idx="1"/>
          </p:nvPr>
        </p:nvSpPr>
        <p:spPr>
          <a:xfrm>
            <a:off x="540630" y="2011680"/>
            <a:ext cx="5522809" cy="4402183"/>
          </a:xfrm>
        </p:spPr>
        <p:txBody>
          <a:bodyPr>
            <a:normAutofit lnSpcReduction="10000"/>
          </a:bodyPr>
          <a:lstStyle/>
          <a:p>
            <a:pPr marL="0" indent="0">
              <a:buNone/>
            </a:pPr>
            <a:r>
              <a:rPr lang="vi-VN" b="1" dirty="0"/>
              <a:t>Bạo lực tình dục </a:t>
            </a:r>
            <a:endParaRPr lang="vi-VN" b="1" dirty="0" smtClean="0"/>
          </a:p>
          <a:p>
            <a:r>
              <a:rPr lang="vi-VN" dirty="0" smtClean="0"/>
              <a:t>Bất </a:t>
            </a:r>
            <a:r>
              <a:rPr lang="vi-VN" dirty="0"/>
              <a:t>kỳ hành động tình dục nào trái với mong muốn của người mà nó hướng </a:t>
            </a:r>
            <a:r>
              <a:rPr lang="vi-VN" dirty="0" smtClean="0"/>
              <a:t>đến</a:t>
            </a:r>
          </a:p>
          <a:p>
            <a:r>
              <a:rPr lang="vi-VN" dirty="0"/>
              <a:t>Ai cũng có thể là nạn nhân của bạo lực tình dục, bao gồm trẻ em, phụ nữ và nam giới ở mọi lứa </a:t>
            </a:r>
            <a:r>
              <a:rPr lang="vi-VN" dirty="0" smtClean="0"/>
              <a:t>tuổi</a:t>
            </a:r>
          </a:p>
          <a:p>
            <a:r>
              <a:rPr lang="vi-VN" dirty="0"/>
              <a:t>C</a:t>
            </a:r>
            <a:r>
              <a:rPr lang="vi-VN" dirty="0" smtClean="0"/>
              <a:t>ó </a:t>
            </a:r>
            <a:r>
              <a:rPr lang="vi-VN" dirty="0"/>
              <a:t>thể gây ra bởi bất kỳ người nào không phụ thuộc vào quan hệ của người đó đối với nạn nhân, trong bất kỳ bối cảnh </a:t>
            </a:r>
            <a:r>
              <a:rPr lang="vi-VN" dirty="0" smtClean="0"/>
              <a:t>nào, tuy </a:t>
            </a:r>
            <a:r>
              <a:rPr lang="vi-VN" dirty="0"/>
              <a:t>nhiên, phần lớn thủ phạm </a:t>
            </a:r>
            <a:r>
              <a:rPr lang="vi-VN" dirty="0" smtClean="0"/>
              <a:t>là </a:t>
            </a:r>
            <a:r>
              <a:rPr lang="vi-VN" dirty="0"/>
              <a:t>người mà nạn nhân biết, kể cả vợ/chồng, bạn tình hoặc người thân trong gia đình</a:t>
            </a:r>
            <a:endParaRPr lang="vi-VN" dirty="0" smtClean="0"/>
          </a:p>
          <a:p>
            <a:r>
              <a:rPr lang="vi-VN" dirty="0"/>
              <a:t>B</a:t>
            </a:r>
            <a:r>
              <a:rPr lang="vi-VN" dirty="0" smtClean="0"/>
              <a:t>ao </a:t>
            </a:r>
            <a:r>
              <a:rPr lang="vi-VN" dirty="0"/>
              <a:t>gồm nhưng không giới hạn trong quấy rối tình dục, tấn công tình dục, cưỡng ép tình dục (cưỡng dâm) và hiếp dâm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330763" y="2612070"/>
            <a:ext cx="4469707" cy="3415288"/>
          </a:xfrm>
          <a:prstGeom prst="rect">
            <a:avLst/>
          </a:prstGeom>
        </p:spPr>
      </p:pic>
    </p:spTree>
    <p:extLst>
      <p:ext uri="{BB962C8B-B14F-4D97-AF65-F5344CB8AC3E}">
        <p14:creationId xmlns:p14="http://schemas.microsoft.com/office/powerpoint/2010/main" xmlns="" val="30163225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20244"/>
          </a:xfrm>
        </p:spPr>
        <p:txBody>
          <a:bodyPr/>
          <a:lstStyle/>
          <a:p>
            <a:r>
              <a:rPr lang="vi-VN" b="1" dirty="0"/>
              <a:t>CÁC DẠNG BẠO LỰC GIỚI PHỔ </a:t>
            </a:r>
            <a:r>
              <a:rPr lang="vi-VN" b="1" dirty="0" smtClean="0"/>
              <a:t>BIẾN (tiếp)</a:t>
            </a:r>
            <a:endParaRPr lang="en-US" b="1" dirty="0"/>
          </a:p>
        </p:txBody>
      </p:sp>
      <p:sp>
        <p:nvSpPr>
          <p:cNvPr id="3" name="Content Placeholder 2"/>
          <p:cNvSpPr>
            <a:spLocks noGrp="1"/>
          </p:cNvSpPr>
          <p:nvPr>
            <p:ph idx="1"/>
          </p:nvPr>
        </p:nvSpPr>
        <p:spPr>
          <a:xfrm>
            <a:off x="267286" y="2011680"/>
            <a:ext cx="6105379" cy="4529797"/>
          </a:xfrm>
        </p:spPr>
        <p:txBody>
          <a:bodyPr/>
          <a:lstStyle/>
          <a:p>
            <a:pPr marL="0" indent="0">
              <a:buNone/>
            </a:pPr>
            <a:r>
              <a:rPr lang="vi-VN" b="1" dirty="0"/>
              <a:t>Bạo lực kinh tế </a:t>
            </a:r>
            <a:endParaRPr lang="vi-VN" b="1" dirty="0" smtClean="0"/>
          </a:p>
          <a:p>
            <a:r>
              <a:rPr lang="vi-VN" dirty="0" smtClean="0"/>
              <a:t>Bóc </a:t>
            </a:r>
            <a:r>
              <a:rPr lang="vi-VN" dirty="0"/>
              <a:t>lột sức lao động (làm quá khả năng, quá sức, không cho </a:t>
            </a:r>
            <a:r>
              <a:rPr lang="vi-VN" dirty="0" smtClean="0"/>
              <a:t>nghỉ...)</a:t>
            </a:r>
            <a:endParaRPr lang="en-US" dirty="0"/>
          </a:p>
          <a:p>
            <a:r>
              <a:rPr lang="vi-VN" dirty="0" smtClean="0"/>
              <a:t>Kiểm </a:t>
            </a:r>
            <a:r>
              <a:rPr lang="vi-VN" dirty="0"/>
              <a:t>soát về mặt tài chính nhằm tạo sự lệ thuộc;</a:t>
            </a:r>
            <a:endParaRPr lang="en-US" dirty="0"/>
          </a:p>
          <a:p>
            <a:r>
              <a:rPr lang="vi-VN" dirty="0" smtClean="0"/>
              <a:t>Phá </a:t>
            </a:r>
            <a:r>
              <a:rPr lang="vi-VN" dirty="0"/>
              <a:t>hoại tài sản, đồ dùng/tư trang, công việc làm </a:t>
            </a:r>
            <a:r>
              <a:rPr lang="vi-VN" dirty="0" smtClean="0"/>
              <a:t>ăn...</a:t>
            </a:r>
            <a:endParaRPr lang="en-US" dirty="0"/>
          </a:p>
          <a:p>
            <a:r>
              <a:rPr lang="vi-VN" dirty="0" smtClean="0"/>
              <a:t>Không </a:t>
            </a:r>
            <a:r>
              <a:rPr lang="vi-VN" dirty="0"/>
              <a:t>chi tiền khám sức khỏe, chữa </a:t>
            </a:r>
            <a:r>
              <a:rPr lang="vi-VN" dirty="0" smtClean="0"/>
              <a:t>bệnh...</a:t>
            </a:r>
            <a:endParaRPr lang="en-US" dirty="0"/>
          </a:p>
          <a:p>
            <a:r>
              <a:rPr lang="vi-VN" dirty="0" smtClean="0"/>
              <a:t>Không </a:t>
            </a:r>
            <a:r>
              <a:rPr lang="vi-VN" dirty="0"/>
              <a:t>cho/ hoặc lừa không cho đứng tên tài sản </a:t>
            </a:r>
            <a:r>
              <a:rPr lang="vi-VN" dirty="0" smtClean="0"/>
              <a:t>(nhà, đất, xe...)</a:t>
            </a: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489653" y="1858871"/>
            <a:ext cx="4577515" cy="3705906"/>
          </a:xfrm>
          <a:prstGeom prst="rect">
            <a:avLst/>
          </a:prstGeom>
        </p:spPr>
      </p:pic>
    </p:spTree>
    <p:extLst>
      <p:ext uri="{BB962C8B-B14F-4D97-AF65-F5344CB8AC3E}">
        <p14:creationId xmlns:p14="http://schemas.microsoft.com/office/powerpoint/2010/main" xmlns="" val="2651265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smtClean="0"/>
              <a:t>MỘT SỐ Quan niệm về bạo lực giới</a:t>
            </a:r>
            <a:endParaRPr lang="en-US"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319469420"/>
              </p:ext>
            </p:extLst>
          </p:nvPr>
        </p:nvGraphicFramePr>
        <p:xfrm>
          <a:off x="540475" y="2181222"/>
          <a:ext cx="10260151" cy="4027690"/>
        </p:xfrm>
        <a:graphic>
          <a:graphicData uri="http://schemas.openxmlformats.org/drawingml/2006/table">
            <a:tbl>
              <a:tblPr firstRow="1" bandRow="1">
                <a:tableStyleId>{5C22544A-7EE6-4342-B048-85BDC9FD1C3A}</a:tableStyleId>
              </a:tblPr>
              <a:tblGrid>
                <a:gridCol w="796155">
                  <a:extLst>
                    <a:ext uri="{9D8B030D-6E8A-4147-A177-3AD203B41FA5}">
                      <a16:colId xmlns:a16="http://schemas.microsoft.com/office/drawing/2014/main" xmlns="" val="238061174"/>
                    </a:ext>
                  </a:extLst>
                </a:gridCol>
                <a:gridCol w="9463996">
                  <a:extLst>
                    <a:ext uri="{9D8B030D-6E8A-4147-A177-3AD203B41FA5}">
                      <a16:colId xmlns:a16="http://schemas.microsoft.com/office/drawing/2014/main" xmlns="" val="3134311291"/>
                    </a:ext>
                  </a:extLst>
                </a:gridCol>
              </a:tblGrid>
              <a:tr h="789766">
                <a:tc>
                  <a:txBody>
                    <a:bodyPr/>
                    <a:lstStyle/>
                    <a:p>
                      <a:pPr algn="ctr"/>
                      <a:r>
                        <a:rPr lang="vi-VN" sz="2400" dirty="0" smtClean="0"/>
                        <a:t>TT</a:t>
                      </a:r>
                      <a:endParaRPr lang="en-US" sz="2400" dirty="0"/>
                    </a:p>
                  </a:txBody>
                  <a:tcPr marL="85058" marR="85058"/>
                </a:tc>
                <a:tc>
                  <a:txBody>
                    <a:bodyPr/>
                    <a:lstStyle/>
                    <a:p>
                      <a:pPr algn="ctr"/>
                      <a:r>
                        <a:rPr lang="vi-VN" sz="2400" dirty="0" smtClean="0"/>
                        <a:t>Nội</a:t>
                      </a:r>
                      <a:r>
                        <a:rPr lang="vi-VN" sz="2400" baseline="0" dirty="0" smtClean="0"/>
                        <a:t> dung</a:t>
                      </a:r>
                      <a:endParaRPr lang="en-US" sz="2400" dirty="0"/>
                    </a:p>
                  </a:txBody>
                  <a:tcPr marL="85058" marR="85058"/>
                </a:tc>
                <a:extLst>
                  <a:ext uri="{0D108BD9-81ED-4DB2-BD59-A6C34878D82A}">
                    <a16:rowId xmlns:a16="http://schemas.microsoft.com/office/drawing/2014/main" xmlns="" val="3155698291"/>
                  </a:ext>
                </a:extLst>
              </a:tr>
              <a:tr h="1398463">
                <a:tc>
                  <a:txBody>
                    <a:bodyPr/>
                    <a:lstStyle/>
                    <a:p>
                      <a:pPr algn="ctr"/>
                      <a:r>
                        <a:rPr lang="vi-VN" sz="2400" dirty="0" smtClean="0"/>
                        <a:t>1</a:t>
                      </a:r>
                      <a:endParaRPr lang="en-US" sz="2400" dirty="0"/>
                    </a:p>
                  </a:txBody>
                  <a:tcPr marL="85058" marR="85058"/>
                </a:tc>
                <a:tc>
                  <a:txBody>
                    <a:bodyPr/>
                    <a:lstStyle/>
                    <a:p>
                      <a:r>
                        <a:rPr lang="vi-VN" sz="2400" b="0" kern="1200" dirty="0" smtClean="0">
                          <a:solidFill>
                            <a:schemeClr val="dk1"/>
                          </a:solidFill>
                          <a:effectLst/>
                          <a:latin typeface="+mn-lt"/>
                          <a:ea typeface="+mn-ea"/>
                          <a:cs typeface="+mn-cs"/>
                        </a:rPr>
                        <a:t>Bạo lực gia đình thường do những người có học vấn thấp, ít hiểu biết gây ra hoặc chỉ xảy ra trong những gia đình nghèo/có hoàn cảnh kinh tế khó khăn</a:t>
                      </a:r>
                      <a:endParaRPr lang="en-US" sz="2400" b="0" dirty="0"/>
                    </a:p>
                  </a:txBody>
                  <a:tcPr marL="85058" marR="85058"/>
                </a:tc>
                <a:extLst>
                  <a:ext uri="{0D108BD9-81ED-4DB2-BD59-A6C34878D82A}">
                    <a16:rowId xmlns:a16="http://schemas.microsoft.com/office/drawing/2014/main" xmlns="" val="560833863"/>
                  </a:ext>
                </a:extLst>
              </a:tr>
              <a:tr h="1016501">
                <a:tc>
                  <a:txBody>
                    <a:bodyPr/>
                    <a:lstStyle/>
                    <a:p>
                      <a:pPr algn="ctr"/>
                      <a:r>
                        <a:rPr lang="vi-VN" sz="2400" dirty="0" smtClean="0"/>
                        <a:t>2</a:t>
                      </a:r>
                      <a:endParaRPr lang="en-US" sz="2400" dirty="0"/>
                    </a:p>
                  </a:txBody>
                  <a:tcPr marL="85058" marR="85058"/>
                </a:tc>
                <a:tc>
                  <a:txBody>
                    <a:bodyPr/>
                    <a:lstStyle/>
                    <a:p>
                      <a:r>
                        <a:rPr lang="vi-VN" sz="2400" dirty="0" smtClean="0"/>
                        <a:t>Uống rượu, sử dụng ma túy, hoặc đam mê cờ bạc là nguyên nhân cơ bản gây ra bạo lực gia đình</a:t>
                      </a:r>
                      <a:endParaRPr lang="en-US" sz="2400" dirty="0"/>
                    </a:p>
                  </a:txBody>
                  <a:tcPr marL="85058" marR="85058"/>
                </a:tc>
                <a:extLst>
                  <a:ext uri="{0D108BD9-81ED-4DB2-BD59-A6C34878D82A}">
                    <a16:rowId xmlns:a16="http://schemas.microsoft.com/office/drawing/2014/main" xmlns="" val="1963669902"/>
                  </a:ext>
                </a:extLst>
              </a:tr>
              <a:tr h="789766">
                <a:tc>
                  <a:txBody>
                    <a:bodyPr/>
                    <a:lstStyle/>
                    <a:p>
                      <a:pPr algn="ctr"/>
                      <a:r>
                        <a:rPr lang="vi-VN" sz="2400" dirty="0" smtClean="0"/>
                        <a:t>3</a:t>
                      </a:r>
                      <a:endParaRPr lang="en-US" sz="2400" dirty="0"/>
                    </a:p>
                  </a:txBody>
                  <a:tcPr marL="85058" marR="85058"/>
                </a:tc>
                <a:tc>
                  <a:txBody>
                    <a:bodyPr/>
                    <a:lstStyle/>
                    <a:p>
                      <a:r>
                        <a:rPr lang="vi-VN" sz="2400" dirty="0" smtClean="0"/>
                        <a:t>Nhiều phụ nữ bị chồng/bạn tình đánh nhưng vẫn muốn tiếp tục mối quan hệ bạo lực đó</a:t>
                      </a:r>
                      <a:endParaRPr lang="en-US" sz="2400" dirty="0"/>
                    </a:p>
                  </a:txBody>
                  <a:tcPr marL="85058" marR="85058"/>
                </a:tc>
                <a:extLst>
                  <a:ext uri="{0D108BD9-81ED-4DB2-BD59-A6C34878D82A}">
                    <a16:rowId xmlns:a16="http://schemas.microsoft.com/office/drawing/2014/main" xmlns="" val="2604246741"/>
                  </a:ext>
                </a:extLst>
              </a:tr>
            </a:tbl>
          </a:graphicData>
        </a:graphic>
      </p:graphicFrame>
    </p:spTree>
    <p:extLst>
      <p:ext uri="{BB962C8B-B14F-4D97-AF65-F5344CB8AC3E}">
        <p14:creationId xmlns:p14="http://schemas.microsoft.com/office/powerpoint/2010/main" xmlns="" val="40406236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smtClean="0"/>
              <a:t>MỘT SỐ Quan niệm về bạo lực giới</a:t>
            </a:r>
            <a:endParaRPr lang="en-US"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319469420"/>
              </p:ext>
            </p:extLst>
          </p:nvPr>
        </p:nvGraphicFramePr>
        <p:xfrm>
          <a:off x="540475" y="2181222"/>
          <a:ext cx="10260151" cy="3867887"/>
        </p:xfrm>
        <a:graphic>
          <a:graphicData uri="http://schemas.openxmlformats.org/drawingml/2006/table">
            <a:tbl>
              <a:tblPr firstRow="1" bandRow="1">
                <a:tableStyleId>{5C22544A-7EE6-4342-B048-85BDC9FD1C3A}</a:tableStyleId>
              </a:tblPr>
              <a:tblGrid>
                <a:gridCol w="796155">
                  <a:extLst>
                    <a:ext uri="{9D8B030D-6E8A-4147-A177-3AD203B41FA5}">
                      <a16:colId xmlns:a16="http://schemas.microsoft.com/office/drawing/2014/main" xmlns="" val="238061174"/>
                    </a:ext>
                  </a:extLst>
                </a:gridCol>
                <a:gridCol w="9463996">
                  <a:extLst>
                    <a:ext uri="{9D8B030D-6E8A-4147-A177-3AD203B41FA5}">
                      <a16:colId xmlns:a16="http://schemas.microsoft.com/office/drawing/2014/main" xmlns="" val="3134311291"/>
                    </a:ext>
                  </a:extLst>
                </a:gridCol>
              </a:tblGrid>
              <a:tr h="865113">
                <a:tc>
                  <a:txBody>
                    <a:bodyPr/>
                    <a:lstStyle/>
                    <a:p>
                      <a:pPr algn="ctr"/>
                      <a:r>
                        <a:rPr lang="vi-VN" sz="2400" dirty="0" smtClean="0"/>
                        <a:t>TT</a:t>
                      </a:r>
                      <a:endParaRPr lang="en-US" sz="2400" dirty="0"/>
                    </a:p>
                  </a:txBody>
                  <a:tcPr marL="85058" marR="85058"/>
                </a:tc>
                <a:tc>
                  <a:txBody>
                    <a:bodyPr/>
                    <a:lstStyle/>
                    <a:p>
                      <a:pPr algn="ctr"/>
                      <a:r>
                        <a:rPr lang="vi-VN" sz="2400" dirty="0" smtClean="0"/>
                        <a:t>Nội</a:t>
                      </a:r>
                      <a:r>
                        <a:rPr lang="vi-VN" sz="2400" baseline="0" dirty="0" smtClean="0"/>
                        <a:t> dung</a:t>
                      </a:r>
                      <a:endParaRPr lang="en-US" sz="2400" dirty="0"/>
                    </a:p>
                  </a:txBody>
                  <a:tcPr marL="85058" marR="85058"/>
                </a:tc>
                <a:extLst>
                  <a:ext uri="{0D108BD9-81ED-4DB2-BD59-A6C34878D82A}">
                    <a16:rowId xmlns:a16="http://schemas.microsoft.com/office/drawing/2014/main" xmlns="" val="3155698291"/>
                  </a:ext>
                </a:extLst>
              </a:tr>
              <a:tr h="865113">
                <a:tc>
                  <a:txBody>
                    <a:bodyPr/>
                    <a:lstStyle/>
                    <a:p>
                      <a:pPr algn="ctr"/>
                      <a:r>
                        <a:rPr lang="vi-VN" sz="2400" dirty="0" smtClean="0"/>
                        <a:t>4</a:t>
                      </a:r>
                      <a:endParaRPr lang="en-US" sz="2400" dirty="0"/>
                    </a:p>
                  </a:txBody>
                  <a:tcPr marL="85058" marR="85058"/>
                </a:tc>
                <a:tc>
                  <a:txBody>
                    <a:bodyPr/>
                    <a:lstStyle/>
                    <a:p>
                      <a:r>
                        <a:rPr lang="vi-VN" sz="2400" dirty="0" smtClean="0"/>
                        <a:t>Số phụ nữ đánh chồng cũng nhiều như nam giới đánh vợ</a:t>
                      </a:r>
                      <a:endParaRPr lang="en-US" sz="2400" dirty="0"/>
                    </a:p>
                  </a:txBody>
                  <a:tcPr marL="85058" marR="85058"/>
                </a:tc>
                <a:extLst>
                  <a:ext uri="{0D108BD9-81ED-4DB2-BD59-A6C34878D82A}">
                    <a16:rowId xmlns:a16="http://schemas.microsoft.com/office/drawing/2014/main" xmlns="" val="2724760212"/>
                  </a:ext>
                </a:extLst>
              </a:tr>
              <a:tr h="865113">
                <a:tc>
                  <a:txBody>
                    <a:bodyPr/>
                    <a:lstStyle/>
                    <a:p>
                      <a:pPr algn="ctr"/>
                      <a:r>
                        <a:rPr lang="vi-VN" sz="2400" dirty="0" smtClean="0"/>
                        <a:t>5</a:t>
                      </a:r>
                      <a:endParaRPr lang="en-US" sz="2400" dirty="0"/>
                    </a:p>
                  </a:txBody>
                  <a:tcPr marL="85058" marR="85058"/>
                </a:tc>
                <a:tc>
                  <a:txBody>
                    <a:bodyPr/>
                    <a:lstStyle/>
                    <a:p>
                      <a:r>
                        <a:rPr lang="vi-VN" sz="2400" dirty="0" smtClean="0"/>
                        <a:t>Chúng ta ai cũng biết một người là nạn nhân của bạo lực gia đình</a:t>
                      </a:r>
                      <a:endParaRPr lang="en-US" sz="2400" dirty="0"/>
                    </a:p>
                  </a:txBody>
                  <a:tcPr marL="85058" marR="85058"/>
                </a:tc>
                <a:extLst>
                  <a:ext uri="{0D108BD9-81ED-4DB2-BD59-A6C34878D82A}">
                    <a16:rowId xmlns:a16="http://schemas.microsoft.com/office/drawing/2014/main" xmlns="" val="2445060687"/>
                  </a:ext>
                </a:extLst>
              </a:tr>
              <a:tr h="1272548">
                <a:tc>
                  <a:txBody>
                    <a:bodyPr/>
                    <a:lstStyle/>
                    <a:p>
                      <a:pPr algn="ctr"/>
                      <a:r>
                        <a:rPr lang="vi-VN" sz="2400" dirty="0" smtClean="0"/>
                        <a:t>6</a:t>
                      </a:r>
                      <a:endParaRPr lang="en-US" sz="2400" dirty="0"/>
                    </a:p>
                  </a:txBody>
                  <a:tcPr marL="85058" marR="85058"/>
                </a:tc>
                <a:tc>
                  <a:txBody>
                    <a:bodyPr/>
                    <a:lstStyle/>
                    <a:p>
                      <a:pPr indent="101600" algn="just">
                        <a:spcAft>
                          <a:spcPts val="0"/>
                        </a:spcAft>
                      </a:pPr>
                      <a:r>
                        <a:rPr lang="vi-VN" sz="2400" kern="1200" dirty="0">
                          <a:solidFill>
                            <a:schemeClr val="dk1"/>
                          </a:solidFill>
                          <a:latin typeface="+mn-lt"/>
                          <a:ea typeface="+mn-ea"/>
                          <a:cs typeface="+mn-cs"/>
                        </a:rPr>
                        <a:t>Nam giới gây bạo lực vì họ không thể kiềm chế được sự tức giận của </a:t>
                      </a:r>
                      <a:r>
                        <a:rPr lang="vi-VN" sz="2400" kern="1200" dirty="0" smtClean="0">
                          <a:solidFill>
                            <a:schemeClr val="dk1"/>
                          </a:solidFill>
                          <a:latin typeface="+mn-lt"/>
                          <a:ea typeface="+mn-ea"/>
                          <a:cs typeface="+mn-cs"/>
                        </a:rPr>
                        <a:t>họ</a:t>
                      </a:r>
                      <a:endParaRPr lang="en-US" sz="2400" kern="1200" dirty="0">
                        <a:solidFill>
                          <a:schemeClr val="dk1"/>
                        </a:solidFill>
                        <a:latin typeface="+mn-lt"/>
                        <a:ea typeface="+mn-ea"/>
                        <a:cs typeface="+mn-cs"/>
                      </a:endParaRPr>
                    </a:p>
                  </a:txBody>
                  <a:tcPr marL="5907" marR="5907" marT="0" marB="0" anchor="ctr"/>
                </a:tc>
                <a:extLst>
                  <a:ext uri="{0D108BD9-81ED-4DB2-BD59-A6C34878D82A}">
                    <a16:rowId xmlns:a16="http://schemas.microsoft.com/office/drawing/2014/main" xmlns="" val="4165902052"/>
                  </a:ext>
                </a:extLst>
              </a:tr>
            </a:tbl>
          </a:graphicData>
        </a:graphic>
      </p:graphicFrame>
    </p:spTree>
    <p:extLst>
      <p:ext uri="{BB962C8B-B14F-4D97-AF65-F5344CB8AC3E}">
        <p14:creationId xmlns:p14="http://schemas.microsoft.com/office/powerpoint/2010/main" xmlns="" val="4040623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92815"/>
          </a:xfrm>
        </p:spPr>
        <p:txBody>
          <a:bodyPr/>
          <a:lstStyle/>
          <a:p>
            <a:r>
              <a:rPr lang="vi-VN" b="1" dirty="0" smtClean="0"/>
              <a:t>MỘT SỐ Quan </a:t>
            </a:r>
            <a:r>
              <a:rPr lang="vi-VN" b="1" dirty="0"/>
              <a:t>niệm về bạo lực </a:t>
            </a:r>
            <a:r>
              <a:rPr lang="vi-VN" b="1" dirty="0" smtClean="0"/>
              <a:t>giới (tiếp)</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888142887"/>
              </p:ext>
            </p:extLst>
          </p:nvPr>
        </p:nvGraphicFramePr>
        <p:xfrm>
          <a:off x="540475" y="2181227"/>
          <a:ext cx="10260152" cy="4275843"/>
        </p:xfrm>
        <a:graphic>
          <a:graphicData uri="http://schemas.openxmlformats.org/drawingml/2006/table">
            <a:tbl>
              <a:tblPr firstRow="1" bandRow="1">
                <a:tableStyleId>{5C22544A-7EE6-4342-B048-85BDC9FD1C3A}</a:tableStyleId>
              </a:tblPr>
              <a:tblGrid>
                <a:gridCol w="647641">
                  <a:extLst>
                    <a:ext uri="{9D8B030D-6E8A-4147-A177-3AD203B41FA5}">
                      <a16:colId xmlns:a16="http://schemas.microsoft.com/office/drawing/2014/main" xmlns="" val="396896602"/>
                    </a:ext>
                  </a:extLst>
                </a:gridCol>
                <a:gridCol w="9612511">
                  <a:extLst>
                    <a:ext uri="{9D8B030D-6E8A-4147-A177-3AD203B41FA5}">
                      <a16:colId xmlns:a16="http://schemas.microsoft.com/office/drawing/2014/main" xmlns="" val="363662646"/>
                    </a:ext>
                  </a:extLst>
                </a:gridCol>
              </a:tblGrid>
              <a:tr h="647855">
                <a:tc>
                  <a:txBody>
                    <a:bodyPr/>
                    <a:lstStyle/>
                    <a:p>
                      <a:r>
                        <a:rPr lang="vi-VN" sz="2400" dirty="0" smtClean="0"/>
                        <a:t>TT</a:t>
                      </a:r>
                      <a:endParaRPr lang="en-US" sz="2400" dirty="0"/>
                    </a:p>
                  </a:txBody>
                  <a:tcPr marL="85058" marR="85058"/>
                </a:tc>
                <a:tc>
                  <a:txBody>
                    <a:bodyPr/>
                    <a:lstStyle/>
                    <a:p>
                      <a:pPr algn="ctr"/>
                      <a:r>
                        <a:rPr lang="vi-VN" sz="2400" dirty="0" smtClean="0"/>
                        <a:t>Nội</a:t>
                      </a:r>
                      <a:r>
                        <a:rPr lang="vi-VN" sz="2400" baseline="0" dirty="0" smtClean="0"/>
                        <a:t> dung</a:t>
                      </a:r>
                      <a:endParaRPr lang="en-US" sz="2400" dirty="0"/>
                    </a:p>
                  </a:txBody>
                  <a:tcPr marL="85058" marR="85058"/>
                </a:tc>
                <a:extLst>
                  <a:ext uri="{0D108BD9-81ED-4DB2-BD59-A6C34878D82A}">
                    <a16:rowId xmlns:a16="http://schemas.microsoft.com/office/drawing/2014/main" xmlns="" val="2906531496"/>
                  </a:ext>
                </a:extLst>
              </a:tr>
              <a:tr h="647855">
                <a:tc>
                  <a:txBody>
                    <a:bodyPr/>
                    <a:lstStyle/>
                    <a:p>
                      <a:pPr algn="ctr"/>
                      <a:r>
                        <a:rPr lang="vi-VN" sz="2400" dirty="0" smtClean="0"/>
                        <a:t>7</a:t>
                      </a:r>
                      <a:endParaRPr lang="en-US" sz="2400" dirty="0"/>
                    </a:p>
                  </a:txBody>
                  <a:tcPr marL="85058" marR="85058"/>
                </a:tc>
                <a:tc>
                  <a:txBody>
                    <a:bodyPr/>
                    <a:lstStyle/>
                    <a:p>
                      <a:r>
                        <a:rPr lang="vi-VN" sz="2400" dirty="0" smtClean="0"/>
                        <a:t>Bạo lực gia đình thường xảy ra ở nông thôn/ ở các vùng sâu, vùng xa</a:t>
                      </a:r>
                      <a:endParaRPr lang="en-US" sz="2400" dirty="0"/>
                    </a:p>
                  </a:txBody>
                  <a:tcPr marL="85058" marR="85058"/>
                </a:tc>
                <a:extLst>
                  <a:ext uri="{0D108BD9-81ED-4DB2-BD59-A6C34878D82A}">
                    <a16:rowId xmlns:a16="http://schemas.microsoft.com/office/drawing/2014/main" xmlns="" val="3623409256"/>
                  </a:ext>
                </a:extLst>
              </a:tr>
              <a:tr h="1166139">
                <a:tc>
                  <a:txBody>
                    <a:bodyPr/>
                    <a:lstStyle/>
                    <a:p>
                      <a:pPr algn="ctr"/>
                      <a:r>
                        <a:rPr lang="vi-VN" sz="2400" dirty="0" smtClean="0"/>
                        <a:t>8</a:t>
                      </a:r>
                      <a:endParaRPr lang="en-US" sz="2400" dirty="0"/>
                    </a:p>
                  </a:txBody>
                  <a:tcPr marL="85058" marR="85058"/>
                </a:tc>
                <a:tc>
                  <a:txBody>
                    <a:bodyPr/>
                    <a:lstStyle/>
                    <a:p>
                      <a:pPr algn="just"/>
                      <a:r>
                        <a:rPr lang="vi-VN" sz="2400" dirty="0" smtClean="0"/>
                        <a:t>Phụ nữ bị bạo lực gia đình một phần cũng do “lỗi” của họ - nếu họ cư xử tốt hơn thì bạo lực đã không xảy ra</a:t>
                      </a:r>
                      <a:endParaRPr lang="en-US" sz="2400" dirty="0"/>
                    </a:p>
                  </a:txBody>
                  <a:tcPr marL="85058" marR="85058"/>
                </a:tc>
                <a:extLst>
                  <a:ext uri="{0D108BD9-81ED-4DB2-BD59-A6C34878D82A}">
                    <a16:rowId xmlns:a16="http://schemas.microsoft.com/office/drawing/2014/main" xmlns="" val="1457502267"/>
                  </a:ext>
                </a:extLst>
              </a:tr>
              <a:tr h="647855">
                <a:tc>
                  <a:txBody>
                    <a:bodyPr/>
                    <a:lstStyle/>
                    <a:p>
                      <a:pPr algn="ctr"/>
                      <a:r>
                        <a:rPr lang="vi-VN" sz="2400" dirty="0" smtClean="0"/>
                        <a:t>9</a:t>
                      </a:r>
                      <a:endParaRPr lang="en-US" sz="2400" dirty="0"/>
                    </a:p>
                  </a:txBody>
                  <a:tcPr marL="85058" marR="85058"/>
                </a:tc>
                <a:tc>
                  <a:txBody>
                    <a:bodyPr/>
                    <a:lstStyle/>
                    <a:p>
                      <a:r>
                        <a:rPr lang="vi-VN" sz="2400" dirty="0" smtClean="0"/>
                        <a:t>Bạo lực giữa hai vợ chồng không ảnh hưởng đến con cái</a:t>
                      </a:r>
                      <a:endParaRPr lang="en-US" sz="2400" dirty="0"/>
                    </a:p>
                  </a:txBody>
                  <a:tcPr marL="85058" marR="85058"/>
                </a:tc>
                <a:extLst>
                  <a:ext uri="{0D108BD9-81ED-4DB2-BD59-A6C34878D82A}">
                    <a16:rowId xmlns:a16="http://schemas.microsoft.com/office/drawing/2014/main" xmlns="" val="3686387982"/>
                  </a:ext>
                </a:extLst>
              </a:tr>
              <a:tr h="1166139">
                <a:tc>
                  <a:txBody>
                    <a:bodyPr/>
                    <a:lstStyle/>
                    <a:p>
                      <a:pPr algn="ctr"/>
                      <a:r>
                        <a:rPr lang="vi-VN" sz="2400" dirty="0" smtClean="0"/>
                        <a:t>10</a:t>
                      </a:r>
                      <a:endParaRPr lang="en-US" sz="2400" dirty="0"/>
                    </a:p>
                  </a:txBody>
                  <a:tcPr marL="85058" marR="85058"/>
                </a:tc>
                <a:tc>
                  <a:txBody>
                    <a:bodyPr/>
                    <a:lstStyle/>
                    <a:p>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Vợ</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có</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nghĩa</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vụ</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thoả</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mãn</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nhu</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cầu</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tình</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dục</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của</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chồng</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dù</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cô</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ấy</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không</a:t>
                      </a:r>
                      <a:r>
                        <a:rPr lang="en-US" sz="2400" kern="1200" dirty="0" smtClean="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2400" kern="1200" dirty="0" err="1" smtClean="0">
                          <a:solidFill>
                            <a:schemeClr val="dk1"/>
                          </a:solidFill>
                          <a:latin typeface="Tahoma" panose="020B0604030504040204" pitchFamily="34" charset="0"/>
                          <a:ea typeface="Tahoma" panose="020B0604030504040204" pitchFamily="34" charset="0"/>
                          <a:cs typeface="Tahoma" panose="020B0604030504040204" pitchFamily="34" charset="0"/>
                        </a:rPr>
                        <a:t>muốn</a:t>
                      </a:r>
                      <a:endParaRPr lang="en-US" sz="24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marL="85058" marR="85058"/>
                </a:tc>
                <a:extLst>
                  <a:ext uri="{0D108BD9-81ED-4DB2-BD59-A6C34878D82A}">
                    <a16:rowId xmlns:a16="http://schemas.microsoft.com/office/drawing/2014/main" xmlns="" val="1794506334"/>
                  </a:ext>
                </a:extLst>
              </a:tr>
            </a:tbl>
          </a:graphicData>
        </a:graphic>
      </p:graphicFrame>
    </p:spTree>
    <p:extLst>
      <p:ext uri="{BB962C8B-B14F-4D97-AF65-F5344CB8AC3E}">
        <p14:creationId xmlns:p14="http://schemas.microsoft.com/office/powerpoint/2010/main" xmlns="" val="440301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734758"/>
          </a:xfrm>
        </p:spPr>
        <p:txBody>
          <a:bodyPr>
            <a:normAutofit fontScale="90000"/>
          </a:bodyPr>
          <a:lstStyle/>
          <a:p>
            <a:r>
              <a:rPr lang="vi-VN" b="1" dirty="0"/>
              <a:t>KHÁI NIỆM VỀ BẠO LỰC trên cơ sở </a:t>
            </a:r>
            <a:r>
              <a:rPr lang="vi-VN" b="1" dirty="0" smtClean="0"/>
              <a:t>GIỚI (bạo lực giới)</a:t>
            </a:r>
            <a:endParaRPr lang="en-US" b="1" dirty="0"/>
          </a:p>
        </p:txBody>
      </p:sp>
      <p:sp>
        <p:nvSpPr>
          <p:cNvPr id="3" name="Content Placeholder 2"/>
          <p:cNvSpPr>
            <a:spLocks noGrp="1"/>
          </p:cNvSpPr>
          <p:nvPr>
            <p:ph idx="1"/>
          </p:nvPr>
        </p:nvSpPr>
        <p:spPr>
          <a:xfrm>
            <a:off x="204644" y="1841863"/>
            <a:ext cx="10839843" cy="4629275"/>
          </a:xfrm>
        </p:spPr>
        <p:txBody>
          <a:bodyPr>
            <a:normAutofit/>
          </a:bodyPr>
          <a:lstStyle/>
          <a:p>
            <a:pPr lvl="0" algn="just"/>
            <a:r>
              <a:rPr lang="vi-VN" sz="2400" dirty="0" smtClean="0"/>
              <a:t>Bạo lực giới (BLG) là bất </a:t>
            </a:r>
            <a:r>
              <a:rPr lang="vi-VN" sz="2400" dirty="0"/>
              <a:t>kỳ một hành động bạo lực nào nhằm vào cá nhân hoặc nhóm người dựa trên cơ sở giới, dẫn đến, hoặc có khả năng dẫn đến, những tổn thất về thân thể, tình dục, hay tâm lý, bao gồm cả sự đe dọa có những hành động như vậy, sự cưỡng bức hay tước đoạt một cách tùy tiện tự do của một cá nhân, dù nó xảy ra ở nơi công cộng hay trong cuộc sống riêng tư</a:t>
            </a:r>
            <a:r>
              <a:rPr lang="vi-VN" sz="2400" dirty="0" smtClean="0"/>
              <a:t>.</a:t>
            </a:r>
          </a:p>
          <a:p>
            <a:pPr algn="just"/>
            <a:r>
              <a:rPr lang="vi-VN" sz="2400" dirty="0" smtClean="0"/>
              <a:t>BLG là </a:t>
            </a:r>
            <a:r>
              <a:rPr lang="vi-VN" sz="2400" dirty="0"/>
              <a:t>biểu hiện của bất bình đẳng giữa các giới trong đó phụ nữ và trẻ em gái thường là nạn nhân. Bạo lực giới làm gia tăng bất bình đẳng giới bằng cách khiến phụ nữ và trẻ em gái phải phụ thuộc vào quyền kiểm soát của nam giới</a:t>
            </a:r>
            <a:r>
              <a:rPr lang="vi-VN" sz="2400" dirty="0" smtClean="0"/>
              <a:t>.</a:t>
            </a:r>
          </a:p>
          <a:p>
            <a:pPr algn="just"/>
            <a:r>
              <a:rPr lang="vi-VN" sz="2400" dirty="0" smtClean="0"/>
              <a:t>BLG có </a:t>
            </a:r>
            <a:r>
              <a:rPr lang="vi-VN" sz="2400" dirty="0"/>
              <a:t>thể ảnh hưởng tiêu cực đến cả phụ nữ và nam </a:t>
            </a:r>
            <a:r>
              <a:rPr lang="vi-VN" sz="2400" dirty="0" smtClean="0"/>
              <a:t>giới.</a:t>
            </a:r>
            <a:endParaRPr lang="en-US" sz="2400" dirty="0"/>
          </a:p>
        </p:txBody>
      </p:sp>
    </p:spTree>
    <p:extLst>
      <p:ext uri="{BB962C8B-B14F-4D97-AF65-F5344CB8AC3E}">
        <p14:creationId xmlns:p14="http://schemas.microsoft.com/office/powerpoint/2010/main" xmlns="" val="2321635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92815"/>
          </a:xfrm>
        </p:spPr>
        <p:txBody>
          <a:bodyPr/>
          <a:lstStyle/>
          <a:p>
            <a:r>
              <a:rPr lang="vi-VN" b="1" dirty="0" smtClean="0"/>
              <a:t>MỘT SỐ Quan </a:t>
            </a:r>
            <a:r>
              <a:rPr lang="vi-VN" b="1" dirty="0"/>
              <a:t>niệm về bạo lực </a:t>
            </a:r>
            <a:r>
              <a:rPr lang="vi-VN" b="1" dirty="0" smtClean="0"/>
              <a:t>giới (tiếp)</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888142887"/>
              </p:ext>
            </p:extLst>
          </p:nvPr>
        </p:nvGraphicFramePr>
        <p:xfrm>
          <a:off x="540475" y="2181227"/>
          <a:ext cx="10260152" cy="4275845"/>
        </p:xfrm>
        <a:graphic>
          <a:graphicData uri="http://schemas.openxmlformats.org/drawingml/2006/table">
            <a:tbl>
              <a:tblPr firstRow="1" bandRow="1">
                <a:tableStyleId>{5C22544A-7EE6-4342-B048-85BDC9FD1C3A}</a:tableStyleId>
              </a:tblPr>
              <a:tblGrid>
                <a:gridCol w="647641">
                  <a:extLst>
                    <a:ext uri="{9D8B030D-6E8A-4147-A177-3AD203B41FA5}">
                      <a16:colId xmlns:a16="http://schemas.microsoft.com/office/drawing/2014/main" xmlns="" val="396896602"/>
                    </a:ext>
                  </a:extLst>
                </a:gridCol>
                <a:gridCol w="9612511">
                  <a:extLst>
                    <a:ext uri="{9D8B030D-6E8A-4147-A177-3AD203B41FA5}">
                      <a16:colId xmlns:a16="http://schemas.microsoft.com/office/drawing/2014/main" xmlns="" val="363662646"/>
                    </a:ext>
                  </a:extLst>
                </a:gridCol>
              </a:tblGrid>
              <a:tr h="812008">
                <a:tc>
                  <a:txBody>
                    <a:bodyPr/>
                    <a:lstStyle/>
                    <a:p>
                      <a:r>
                        <a:rPr lang="vi-VN" sz="2400" dirty="0" smtClean="0"/>
                        <a:t>TT</a:t>
                      </a:r>
                      <a:endParaRPr lang="en-US" sz="2400" dirty="0"/>
                    </a:p>
                  </a:txBody>
                  <a:tcPr marL="85058" marR="85058"/>
                </a:tc>
                <a:tc>
                  <a:txBody>
                    <a:bodyPr/>
                    <a:lstStyle/>
                    <a:p>
                      <a:pPr algn="ctr"/>
                      <a:r>
                        <a:rPr lang="vi-VN" sz="2400" dirty="0" smtClean="0"/>
                        <a:t>Nội</a:t>
                      </a:r>
                      <a:r>
                        <a:rPr lang="vi-VN" sz="2400" baseline="0" dirty="0" smtClean="0"/>
                        <a:t> dung</a:t>
                      </a:r>
                      <a:endParaRPr lang="en-US" sz="2400" dirty="0"/>
                    </a:p>
                  </a:txBody>
                  <a:tcPr marL="85058" marR="85058"/>
                </a:tc>
                <a:extLst>
                  <a:ext uri="{0D108BD9-81ED-4DB2-BD59-A6C34878D82A}">
                    <a16:rowId xmlns:a16="http://schemas.microsoft.com/office/drawing/2014/main" xmlns="" val="2906531496"/>
                  </a:ext>
                </a:extLst>
              </a:tr>
              <a:tr h="1401549">
                <a:tc>
                  <a:txBody>
                    <a:bodyPr/>
                    <a:lstStyle/>
                    <a:p>
                      <a:pPr algn="ctr"/>
                      <a:r>
                        <a:rPr lang="vi-VN" sz="2400" dirty="0" smtClean="0"/>
                        <a:t>11</a:t>
                      </a:r>
                      <a:endParaRPr lang="en-US" sz="2400" dirty="0"/>
                    </a:p>
                  </a:txBody>
                  <a:tcPr marL="85058" marR="85058"/>
                </a:tc>
                <a:tc>
                  <a:txBody>
                    <a:bodyPr/>
                    <a:lstStyle/>
                    <a:p>
                      <a:pPr algn="just"/>
                      <a:r>
                        <a:rPr lang="vi-VN" sz="2400" dirty="0" smtClean="0"/>
                        <a:t>Nếu người phụ nữ bị chồng đánh thì cô ấy không nên báo với chính quyền/công an vì như thế là “vạch áo cho người xem lưng”</a:t>
                      </a:r>
                      <a:endParaRPr lang="en-US" sz="2400" dirty="0"/>
                    </a:p>
                  </a:txBody>
                  <a:tcPr marL="85058" marR="85058"/>
                </a:tc>
                <a:extLst>
                  <a:ext uri="{0D108BD9-81ED-4DB2-BD59-A6C34878D82A}">
                    <a16:rowId xmlns:a16="http://schemas.microsoft.com/office/drawing/2014/main" xmlns="" val="2392668973"/>
                  </a:ext>
                </a:extLst>
              </a:tr>
              <a:tr h="1250280">
                <a:tc>
                  <a:txBody>
                    <a:bodyPr/>
                    <a:lstStyle/>
                    <a:p>
                      <a:pPr algn="ctr"/>
                      <a:r>
                        <a:rPr lang="vi-VN" sz="2400" dirty="0" smtClean="0"/>
                        <a:t>12</a:t>
                      </a:r>
                      <a:endParaRPr lang="en-US" sz="2400" dirty="0"/>
                    </a:p>
                  </a:txBody>
                  <a:tcPr marL="85058" marR="85058"/>
                </a:tc>
                <a:tc>
                  <a:txBody>
                    <a:bodyPr/>
                    <a:lstStyle/>
                    <a:p>
                      <a:r>
                        <a:rPr lang="en-US" sz="2400" dirty="0" err="1" smtClean="0">
                          <a:latin typeface="Tahoma" panose="020B0604030504040204" pitchFamily="34" charset="0"/>
                          <a:ea typeface="Tahoma" panose="020B0604030504040204" pitchFamily="34" charset="0"/>
                          <a:cs typeface="Tahoma" panose="020B0604030504040204" pitchFamily="34" charset="0"/>
                        </a:rPr>
                        <a:t>Những</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cô</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gái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bị</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quấy</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rối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tình</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dục</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đều</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là</a:t>
                      </a:r>
                      <a:r>
                        <a:rPr lang="en-US" sz="2400" dirty="0" smtClean="0">
                          <a:latin typeface="Tahoma" panose="020B0604030504040204" pitchFamily="34" charset="0"/>
                          <a:ea typeface="Tahoma" panose="020B0604030504040204" pitchFamily="34" charset="0"/>
                          <a:cs typeface="Tahoma" panose="020B0604030504040204" pitchFamily="34" charset="0"/>
                        </a:rPr>
                        <a:t> do </a:t>
                      </a:r>
                      <a:r>
                        <a:rPr lang="en-US" sz="2400" dirty="0" err="1" smtClean="0">
                          <a:latin typeface="Tahoma" panose="020B0604030504040204" pitchFamily="34" charset="0"/>
                          <a:ea typeface="Tahoma" panose="020B0604030504040204" pitchFamily="34" charset="0"/>
                          <a:cs typeface="Tahoma" panose="020B0604030504040204" pitchFamily="34" charset="0"/>
                        </a:rPr>
                        <a:t>ăn</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mặc</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gợi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cảm</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hoặc</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có</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hành</a:t>
                      </a:r>
                      <a:r>
                        <a:rPr lang="en-US" sz="2400" dirty="0" smtClean="0">
                          <a:latin typeface="Tahoma" panose="020B0604030504040204" pitchFamily="34" charset="0"/>
                          <a:ea typeface="Tahoma" panose="020B0604030504040204" pitchFamily="34" charset="0"/>
                          <a:cs typeface="Tahoma" panose="020B0604030504040204" pitchFamily="34" charset="0"/>
                        </a:rPr>
                        <a:t> vi </a:t>
                      </a:r>
                      <a:r>
                        <a:rPr lang="en-US" sz="2400" dirty="0" err="1" smtClean="0">
                          <a:latin typeface="Tahoma" panose="020B0604030504040204" pitchFamily="34" charset="0"/>
                          <a:ea typeface="Tahoma" panose="020B0604030504040204" pitchFamily="34" charset="0"/>
                          <a:cs typeface="Tahoma" panose="020B0604030504040204" pitchFamily="34" charset="0"/>
                        </a:rPr>
                        <a:t>không</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đứng</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smtClean="0">
                          <a:latin typeface="Tahoma" panose="020B0604030504040204" pitchFamily="34" charset="0"/>
                          <a:ea typeface="Tahoma" panose="020B0604030504040204" pitchFamily="34" charset="0"/>
                          <a:cs typeface="Tahoma" panose="020B0604030504040204" pitchFamily="34" charset="0"/>
                        </a:rPr>
                        <a:t>đắn</a:t>
                      </a:r>
                      <a:endParaRPr lang="en-US" sz="2400" dirty="0">
                        <a:latin typeface="Tahoma" panose="020B0604030504040204" pitchFamily="34" charset="0"/>
                        <a:ea typeface="Tahoma" panose="020B0604030504040204" pitchFamily="34" charset="0"/>
                        <a:cs typeface="Tahoma" panose="020B0604030504040204" pitchFamily="34" charset="0"/>
                      </a:endParaRPr>
                    </a:p>
                  </a:txBody>
                  <a:tcPr marL="85058" marR="85058"/>
                </a:tc>
                <a:extLst>
                  <a:ext uri="{0D108BD9-81ED-4DB2-BD59-A6C34878D82A}">
                    <a16:rowId xmlns:a16="http://schemas.microsoft.com/office/drawing/2014/main" xmlns="" val="2522329696"/>
                  </a:ext>
                </a:extLst>
              </a:tr>
              <a:tr h="812008">
                <a:tc>
                  <a:txBody>
                    <a:bodyPr/>
                    <a:lstStyle/>
                    <a:p>
                      <a:pPr algn="ctr"/>
                      <a:r>
                        <a:rPr lang="vi-VN" sz="2400" dirty="0" smtClean="0"/>
                        <a:t>13</a:t>
                      </a:r>
                      <a:endParaRPr lang="en-US" sz="2400" dirty="0"/>
                    </a:p>
                  </a:txBody>
                  <a:tcPr marL="85058" marR="85058"/>
                </a:tc>
                <a:tc>
                  <a:txBody>
                    <a:bodyPr/>
                    <a:lstStyle/>
                    <a:p>
                      <a:pPr algn="just">
                        <a:spcAft>
                          <a:spcPts val="0"/>
                        </a:spcAft>
                      </a:pPr>
                      <a:r>
                        <a:rPr lang="vi-VN" sz="2400" b="0" dirty="0">
                          <a:solidFill>
                            <a:srgbClr val="000000"/>
                          </a:solidFill>
                          <a:effectLst/>
                          <a:latin typeface="Tahoma" panose="020B0604030504040204" pitchFamily="34" charset="0"/>
                          <a:ea typeface="Tahoma" panose="020B0604030504040204" pitchFamily="34" charset="0"/>
                          <a:cs typeface="Tahoma" panose="020B0604030504040204" pitchFamily="34" charset="0"/>
                        </a:rPr>
                        <a:t>Đàn ông cưỡng hiếp phụ nữ vì họ không thể kiềm chế ham muốn của </a:t>
                      </a:r>
                      <a:r>
                        <a:rPr lang="vi-VN" sz="2400" b="0"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mình</a:t>
                      </a:r>
                      <a:endParaRPr lang="en-US" sz="2400" b="0" dirty="0">
                        <a:effectLst/>
                        <a:latin typeface="Tahoma" panose="020B0604030504040204" pitchFamily="34" charset="0"/>
                        <a:ea typeface="Tahoma" panose="020B0604030504040204" pitchFamily="34" charset="0"/>
                        <a:cs typeface="Tahoma" panose="020B0604030504040204" pitchFamily="34" charset="0"/>
                      </a:endParaRPr>
                    </a:p>
                  </a:txBody>
                  <a:tcPr marL="5907" marR="5907" marT="0" marB="0" anchor="b"/>
                </a:tc>
                <a:extLst>
                  <a:ext uri="{0D108BD9-81ED-4DB2-BD59-A6C34878D82A}">
                    <a16:rowId xmlns:a16="http://schemas.microsoft.com/office/drawing/2014/main" xmlns="" val="635596253"/>
                  </a:ext>
                </a:extLst>
              </a:tr>
            </a:tbl>
          </a:graphicData>
        </a:graphic>
      </p:graphicFrame>
    </p:spTree>
    <p:extLst>
      <p:ext uri="{BB962C8B-B14F-4D97-AF65-F5344CB8AC3E}">
        <p14:creationId xmlns:p14="http://schemas.microsoft.com/office/powerpoint/2010/main" xmlns="" val="4403016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695570"/>
          </a:xfrm>
        </p:spPr>
        <p:txBody>
          <a:bodyPr/>
          <a:lstStyle/>
          <a:p>
            <a:r>
              <a:rPr lang="vi-VN" b="1" dirty="0" smtClean="0"/>
              <a:t>Kết luận</a:t>
            </a:r>
            <a:endParaRPr lang="en-US" b="1" dirty="0"/>
          </a:p>
        </p:txBody>
      </p:sp>
      <p:sp>
        <p:nvSpPr>
          <p:cNvPr id="3" name="Content Placeholder 2"/>
          <p:cNvSpPr>
            <a:spLocks noGrp="1"/>
          </p:cNvSpPr>
          <p:nvPr>
            <p:ph idx="1"/>
          </p:nvPr>
        </p:nvSpPr>
        <p:spPr>
          <a:xfrm>
            <a:off x="422032" y="2180497"/>
            <a:ext cx="10213144" cy="4507687"/>
          </a:xfrm>
        </p:spPr>
        <p:txBody>
          <a:bodyPr>
            <a:normAutofit/>
          </a:bodyPr>
          <a:lstStyle/>
          <a:p>
            <a:pPr lvl="1" algn="just">
              <a:buFont typeface="Wingdings" panose="05000000000000000000" pitchFamily="2" charset="2"/>
              <a:buChar char="Ø"/>
            </a:pPr>
            <a:r>
              <a:rPr lang="vi-VN" sz="2400" dirty="0" smtClean="0"/>
              <a:t>Bạo </a:t>
            </a:r>
            <a:r>
              <a:rPr lang="vi-VN" sz="2400" dirty="0"/>
              <a:t>lực đối với phụ nữ </a:t>
            </a:r>
            <a:r>
              <a:rPr lang="vi-VN" sz="2400" dirty="0" smtClean="0"/>
              <a:t>xuất </a:t>
            </a:r>
            <a:r>
              <a:rPr lang="vi-VN" sz="2400" dirty="0"/>
              <a:t>phát từ nhu cầu thể hiện quyền lực và đòi hỏi kiểm soát đối với người phụ nữ trong mối quan hệ, hoặc trong các bối cảnh văn hóa, trong hệ thống xã hội hay thể chế (ví dụ, mối quan hệ giữa hai vợ chồng, giữa hai người yêu nhau, giữa cha mẹ và con cái, giữa người sử dụng lao động và nhân viên, giữa giáo viên và sinh viên). Quyền lực kiểm soát này bắt nguồn từ sự mất cân bằng về quyền lực giữa nam giới và phụ nữ. Văn hóa truyền thống của Việt Nam - giống như hầu hết các nền văn hóa khác trên thế giới - mặc định rằng nam giới có vị thế cao hơn trong xã hội trong khi đó người phụ nữ luôn ở vị thế thấp kém hơn và phụ </a:t>
            </a:r>
            <a:r>
              <a:rPr lang="vi-VN" sz="2400" dirty="0" smtClean="0"/>
              <a:t>thuộc</a:t>
            </a:r>
            <a:endParaRPr lang="en-US" sz="2400" dirty="0"/>
          </a:p>
          <a:p>
            <a:pPr lvl="1"/>
            <a:endParaRPr lang="en-US" sz="2400" dirty="0"/>
          </a:p>
        </p:txBody>
      </p:sp>
    </p:spTree>
    <p:extLst>
      <p:ext uri="{BB962C8B-B14F-4D97-AF65-F5344CB8AC3E}">
        <p14:creationId xmlns:p14="http://schemas.microsoft.com/office/powerpoint/2010/main" xmlns="" val="3868266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695570"/>
          </a:xfrm>
        </p:spPr>
        <p:txBody>
          <a:bodyPr/>
          <a:lstStyle/>
          <a:p>
            <a:r>
              <a:rPr lang="vi-VN" b="1" dirty="0" smtClean="0"/>
              <a:t>Kết luận</a:t>
            </a:r>
            <a:endParaRPr lang="en-US" b="1" dirty="0"/>
          </a:p>
        </p:txBody>
      </p:sp>
      <p:sp>
        <p:nvSpPr>
          <p:cNvPr id="3" name="Content Placeholder 2"/>
          <p:cNvSpPr>
            <a:spLocks noGrp="1"/>
          </p:cNvSpPr>
          <p:nvPr>
            <p:ph idx="1"/>
          </p:nvPr>
        </p:nvSpPr>
        <p:spPr>
          <a:xfrm>
            <a:off x="540630" y="1856935"/>
            <a:ext cx="10259840" cy="4831249"/>
          </a:xfrm>
        </p:spPr>
        <p:txBody>
          <a:bodyPr>
            <a:normAutofit/>
          </a:bodyPr>
          <a:lstStyle/>
          <a:p>
            <a:pPr lvl="1" algn="just">
              <a:buNone/>
            </a:pPr>
            <a:r>
              <a:rPr lang="en-US" sz="2400" dirty="0" smtClean="0"/>
              <a:t>     </a:t>
            </a:r>
            <a:r>
              <a:rPr lang="vi-VN" sz="2400" dirty="0" smtClean="0"/>
              <a:t>Hầu </a:t>
            </a:r>
            <a:r>
              <a:rPr lang="vi-VN" sz="2400" dirty="0"/>
              <a:t>hết mọi người đều được giáo dục về cách nhìn nhận thế giới dựa trên mối quan hệ giữa thống trị và kiểm soát, và đặc biệt là nam giới được dạy dỗ từ nhỏ rằng vũ lực là giải pháp được chấp nhận để duy trì quyền kiểm soát của mình, để giải quyết xung đột, và là cách thể hiện sự tức giận của </a:t>
            </a:r>
            <a:r>
              <a:rPr lang="vi-VN" sz="2400" dirty="0" smtClean="0"/>
              <a:t>mình.</a:t>
            </a:r>
          </a:p>
          <a:p>
            <a:pPr lvl="1" algn="just">
              <a:buFont typeface="Wingdings" panose="05000000000000000000" pitchFamily="2" charset="2"/>
              <a:buChar char="Ø"/>
            </a:pPr>
            <a:r>
              <a:rPr lang="vi-VN" sz="2400" dirty="0" smtClean="0"/>
              <a:t>Bạo </a:t>
            </a:r>
            <a:r>
              <a:rPr lang="vi-VN" sz="2400" dirty="0"/>
              <a:t>lực đối với phụ nữ đang phổ biến khắp nơi trên thế giới, bao gồm cả Việt </a:t>
            </a:r>
            <a:r>
              <a:rPr lang="vi-VN" sz="2400" dirty="0" smtClean="0"/>
              <a:t>Nam.</a:t>
            </a:r>
            <a:endParaRPr lang="vi-VN" sz="2400" dirty="0"/>
          </a:p>
          <a:p>
            <a:pPr lvl="1" algn="just">
              <a:buFont typeface="Wingdings" panose="05000000000000000000" pitchFamily="2" charset="2"/>
              <a:buChar char="Ø"/>
            </a:pPr>
            <a:r>
              <a:rPr lang="vi-VN" sz="2400" dirty="0" smtClean="0"/>
              <a:t>Bạo </a:t>
            </a:r>
            <a:r>
              <a:rPr lang="vi-VN" sz="2400" dirty="0"/>
              <a:t>lực giới xảy ra dưới mọi hình thức: từ bạo hành thể chất tới tinh thần, kinh tế và tình </a:t>
            </a:r>
            <a:r>
              <a:rPr lang="vi-VN" sz="2400" dirty="0" smtClean="0"/>
              <a:t>dục.</a:t>
            </a:r>
            <a:endParaRPr lang="vi-VN" sz="2400" dirty="0"/>
          </a:p>
          <a:p>
            <a:pPr marL="0" indent="0">
              <a:buNone/>
            </a:pPr>
            <a:endParaRPr lang="en-US" dirty="0"/>
          </a:p>
          <a:p>
            <a:pPr lvl="1"/>
            <a:endParaRPr lang="en-US" dirty="0"/>
          </a:p>
        </p:txBody>
      </p:sp>
    </p:spTree>
    <p:extLst>
      <p:ext uri="{BB962C8B-B14F-4D97-AF65-F5344CB8AC3E}">
        <p14:creationId xmlns:p14="http://schemas.microsoft.com/office/powerpoint/2010/main" xmlns="" val="38682666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695570"/>
          </a:xfrm>
        </p:spPr>
        <p:txBody>
          <a:bodyPr/>
          <a:lstStyle/>
          <a:p>
            <a:r>
              <a:rPr lang="vi-VN" b="1" dirty="0"/>
              <a:t>Kết </a:t>
            </a:r>
            <a:r>
              <a:rPr lang="vi-VN" b="1" dirty="0" smtClean="0"/>
              <a:t>luận (tiếp)</a:t>
            </a:r>
            <a:endParaRPr lang="en-US" b="1" dirty="0"/>
          </a:p>
        </p:txBody>
      </p:sp>
      <p:sp>
        <p:nvSpPr>
          <p:cNvPr id="3" name="Content Placeholder 2"/>
          <p:cNvSpPr>
            <a:spLocks noGrp="1"/>
          </p:cNvSpPr>
          <p:nvPr>
            <p:ph idx="1"/>
          </p:nvPr>
        </p:nvSpPr>
        <p:spPr>
          <a:xfrm>
            <a:off x="540630" y="2096086"/>
            <a:ext cx="10259840" cy="4761914"/>
          </a:xfrm>
        </p:spPr>
        <p:txBody>
          <a:bodyPr>
            <a:normAutofit/>
          </a:bodyPr>
          <a:lstStyle/>
          <a:p>
            <a:pPr lvl="1" algn="just">
              <a:buFont typeface="Wingdings" panose="05000000000000000000" pitchFamily="2" charset="2"/>
              <a:buChar char="Ø"/>
            </a:pPr>
            <a:r>
              <a:rPr lang="vi-VN" sz="2400" dirty="0" smtClean="0"/>
              <a:t>Bạo </a:t>
            </a:r>
            <a:r>
              <a:rPr lang="vi-VN" sz="2400" dirty="0"/>
              <a:t>lực giới đối với phụ nữ xảy ra ở nhiều bối cảnh: từ gia đình, cộng đồng, đến nơi làm việc, học tập hay những địa điểm công </a:t>
            </a:r>
            <a:r>
              <a:rPr lang="vi-VN" sz="2400" dirty="0" smtClean="0"/>
              <a:t>cộng.</a:t>
            </a:r>
            <a:endParaRPr lang="vi-VN" sz="2400" dirty="0"/>
          </a:p>
          <a:p>
            <a:pPr lvl="1" algn="just">
              <a:buFont typeface="Wingdings" panose="05000000000000000000" pitchFamily="2" charset="2"/>
              <a:buChar char="Ø"/>
            </a:pPr>
            <a:r>
              <a:rPr lang="vi-VN" sz="2400" dirty="0" smtClean="0"/>
              <a:t>Còn </a:t>
            </a:r>
            <a:r>
              <a:rPr lang="vi-VN" sz="2400" dirty="0"/>
              <a:t>nhiều hành vi bạo lực đối với phụ nữ đã được xã hội và dư luận chấp nhận và xem như các hành xử xã hội bình thường. Điều này đã khiến cho những nạn nhân của bạo lực nghĩ rằng họ bị bạo hành là do lỗi của họ và họ không có quyền khiếu nại hay đòi hỏi được điều trị gì </a:t>
            </a:r>
            <a:r>
              <a:rPr lang="vi-VN" sz="2400" dirty="0" smtClean="0"/>
              <a:t>hết.</a:t>
            </a:r>
            <a:endParaRPr lang="vi-VN" sz="2400" dirty="0"/>
          </a:p>
          <a:p>
            <a:pPr lvl="1" algn="just">
              <a:buFont typeface="Wingdings" panose="05000000000000000000" pitchFamily="2" charset="2"/>
              <a:buChar char="Ø"/>
            </a:pPr>
            <a:r>
              <a:rPr lang="vi-VN" sz="2400" dirty="0" smtClean="0"/>
              <a:t>Bạo </a:t>
            </a:r>
            <a:r>
              <a:rPr lang="vi-VN" sz="2400" dirty="0"/>
              <a:t>lực giới là hành vi được sử dụng như một công cụ với mục đích kiểm soát và có được quyền lực đối với nạn </a:t>
            </a:r>
            <a:r>
              <a:rPr lang="vi-VN" sz="2400" dirty="0" smtClean="0"/>
              <a:t>nhân.</a:t>
            </a:r>
            <a:endParaRPr lang="vi-VN" sz="2400" dirty="0"/>
          </a:p>
          <a:p>
            <a:pPr marL="0" indent="0">
              <a:buNone/>
            </a:pPr>
            <a:endParaRPr lang="en-US" dirty="0"/>
          </a:p>
          <a:p>
            <a:pPr lvl="1"/>
            <a:endParaRPr lang="en-US" dirty="0"/>
          </a:p>
        </p:txBody>
      </p:sp>
    </p:spTree>
    <p:extLst>
      <p:ext uri="{BB962C8B-B14F-4D97-AF65-F5344CB8AC3E}">
        <p14:creationId xmlns:p14="http://schemas.microsoft.com/office/powerpoint/2010/main" xmlns="" val="310379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695570"/>
          </a:xfrm>
        </p:spPr>
        <p:txBody>
          <a:bodyPr/>
          <a:lstStyle/>
          <a:p>
            <a:r>
              <a:rPr lang="vi-VN" b="1" dirty="0"/>
              <a:t>Kết </a:t>
            </a:r>
            <a:r>
              <a:rPr lang="vi-VN" b="1" dirty="0" smtClean="0"/>
              <a:t>luận (tiếp)</a:t>
            </a:r>
            <a:endParaRPr lang="en-US" b="1" dirty="0"/>
          </a:p>
        </p:txBody>
      </p:sp>
      <p:sp>
        <p:nvSpPr>
          <p:cNvPr id="3" name="Content Placeholder 2"/>
          <p:cNvSpPr>
            <a:spLocks noGrp="1"/>
          </p:cNvSpPr>
          <p:nvPr>
            <p:ph idx="1"/>
          </p:nvPr>
        </p:nvSpPr>
        <p:spPr>
          <a:xfrm>
            <a:off x="540630" y="2180492"/>
            <a:ext cx="10122681" cy="3953022"/>
          </a:xfrm>
        </p:spPr>
        <p:txBody>
          <a:bodyPr>
            <a:normAutofit/>
          </a:bodyPr>
          <a:lstStyle/>
          <a:p>
            <a:pPr lvl="1" algn="just">
              <a:buFont typeface="Wingdings" panose="05000000000000000000" pitchFamily="2" charset="2"/>
              <a:buChar char="Ø"/>
            </a:pPr>
            <a:r>
              <a:rPr lang="vi-VN" sz="2400" dirty="0" smtClean="0"/>
              <a:t>Bạo </a:t>
            </a:r>
            <a:r>
              <a:rPr lang="vi-VN" sz="2400" dirty="0"/>
              <a:t>lực giới là hành vi cố ý- đó là sự lựa </a:t>
            </a:r>
            <a:r>
              <a:rPr lang="vi-VN" sz="2400" dirty="0" smtClean="0"/>
              <a:t>chọn.</a:t>
            </a:r>
            <a:endParaRPr lang="vi-VN" sz="2400" dirty="0"/>
          </a:p>
          <a:p>
            <a:pPr lvl="1" algn="just">
              <a:buFont typeface="Wingdings" panose="05000000000000000000" pitchFamily="2" charset="2"/>
              <a:buChar char="Ø"/>
            </a:pPr>
            <a:r>
              <a:rPr lang="vi-VN" sz="2400" dirty="0" smtClean="0"/>
              <a:t>Bạo </a:t>
            </a:r>
            <a:r>
              <a:rPr lang="vi-VN" sz="2400" dirty="0"/>
              <a:t>lực giới là hành vi học hỏi xã </a:t>
            </a:r>
            <a:r>
              <a:rPr lang="vi-VN" sz="2400" dirty="0" smtClean="0"/>
              <a:t>hội.</a:t>
            </a:r>
            <a:endParaRPr lang="vi-VN" sz="2400" dirty="0"/>
          </a:p>
          <a:p>
            <a:pPr lvl="1" algn="just">
              <a:buFont typeface="Wingdings" panose="05000000000000000000" pitchFamily="2" charset="2"/>
              <a:buChar char="Ø"/>
            </a:pPr>
            <a:r>
              <a:rPr lang="vi-VN" sz="2400" dirty="0" smtClean="0"/>
              <a:t>Bạo </a:t>
            </a:r>
            <a:r>
              <a:rPr lang="vi-VN" sz="2400" dirty="0"/>
              <a:t>lực giới có nguồn gốc từ những bất bình đẳng về giới mang tính lịch sử, và những cơ cấu quyền lực thể chế trong xã </a:t>
            </a:r>
            <a:r>
              <a:rPr lang="vi-VN" sz="2400" dirty="0" smtClean="0"/>
              <a:t>hội.</a:t>
            </a:r>
            <a:endParaRPr lang="vi-VN" sz="2400" dirty="0"/>
          </a:p>
          <a:p>
            <a:pPr lvl="1" algn="just">
              <a:buFont typeface="Wingdings" panose="05000000000000000000" pitchFamily="2" charset="2"/>
              <a:buChar char="Ø"/>
            </a:pPr>
            <a:r>
              <a:rPr lang="vi-VN" sz="2400" dirty="0" smtClean="0"/>
              <a:t>Người </a:t>
            </a:r>
            <a:r>
              <a:rPr lang="vi-VN" sz="2400" dirty="0"/>
              <a:t>gây bạo hành phải chịu 100% trách nhiệm về hành vi bạo hành của mình</a:t>
            </a:r>
            <a:endParaRPr lang="en-US" sz="2400" dirty="0"/>
          </a:p>
          <a:p>
            <a:pPr marL="0" indent="0">
              <a:buNone/>
            </a:pPr>
            <a:endParaRPr lang="en-US" dirty="0"/>
          </a:p>
          <a:p>
            <a:pPr lvl="1"/>
            <a:endParaRPr lang="en-US" dirty="0"/>
          </a:p>
        </p:txBody>
      </p:sp>
    </p:spTree>
    <p:extLst>
      <p:ext uri="{BB962C8B-B14F-4D97-AF65-F5344CB8AC3E}">
        <p14:creationId xmlns:p14="http://schemas.microsoft.com/office/powerpoint/2010/main" xmlns="" val="3103791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3947"/>
          </a:xfrm>
        </p:spPr>
        <p:txBody>
          <a:bodyPr/>
          <a:lstStyle/>
          <a:p>
            <a:r>
              <a:rPr lang="vi-VN" b="1" dirty="0"/>
              <a:t>Hậu quả của bạo lực giới</a:t>
            </a:r>
            <a:endParaRPr lang="en-US" b="1" dirty="0"/>
          </a:p>
        </p:txBody>
      </p:sp>
      <p:sp>
        <p:nvSpPr>
          <p:cNvPr id="3" name="Content Placeholder 2"/>
          <p:cNvSpPr>
            <a:spLocks noGrp="1"/>
          </p:cNvSpPr>
          <p:nvPr>
            <p:ph idx="1"/>
          </p:nvPr>
        </p:nvSpPr>
        <p:spPr>
          <a:xfrm>
            <a:off x="540631" y="2180496"/>
            <a:ext cx="6338471" cy="4220304"/>
          </a:xfrm>
        </p:spPr>
        <p:txBody>
          <a:bodyPr>
            <a:normAutofit/>
          </a:bodyPr>
          <a:lstStyle/>
          <a:p>
            <a:pPr marL="0" indent="0">
              <a:buNone/>
            </a:pPr>
            <a:r>
              <a:rPr lang="vi-VN" sz="2400" b="1" dirty="0" smtClean="0"/>
              <a:t>Hậu quả về mặt sức khỏe: </a:t>
            </a:r>
          </a:p>
          <a:p>
            <a:pPr algn="just"/>
            <a:r>
              <a:rPr lang="vi-VN" sz="2400" dirty="0" smtClean="0"/>
              <a:t>Gây hậu quả tiêu cực đối với sức khỏe và đời sống của người phụ nữ, ví dụ thương tích về thân thể, hoặc bị chết, bị đau đớn suốt đời, các vấn đề về sức khỏe tâm thần (trầm cảm, lạm dụng chất gây nghiên hoặc tự tử)</a:t>
            </a:r>
          </a:p>
          <a:p>
            <a:pPr algn="just"/>
            <a:r>
              <a:rPr lang="vi-VN" sz="2400" dirty="0" smtClean="0"/>
              <a:t>Bạo lực cũng gây ảnh hưởng đến đời sống của trẻ em và đời sống kinh tế của xã </a:t>
            </a:r>
            <a:r>
              <a:rPr lang="vi-VN" sz="2400" dirty="0" smtClean="0"/>
              <a:t>hội</a:t>
            </a:r>
            <a:endParaRPr lang="vi-VN" sz="2400" dirty="0" smtClean="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138889" y="2427422"/>
            <a:ext cx="3661581" cy="3703215"/>
          </a:xfrm>
          <a:prstGeom prst="rect">
            <a:avLst/>
          </a:prstGeom>
        </p:spPr>
      </p:pic>
    </p:spTree>
    <p:extLst>
      <p:ext uri="{BB962C8B-B14F-4D97-AF65-F5344CB8AC3E}">
        <p14:creationId xmlns:p14="http://schemas.microsoft.com/office/powerpoint/2010/main" xmlns="" val="3975897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3947"/>
          </a:xfrm>
        </p:spPr>
        <p:txBody>
          <a:bodyPr/>
          <a:lstStyle/>
          <a:p>
            <a:r>
              <a:rPr lang="vi-VN" b="1" dirty="0"/>
              <a:t>Hậu quả của bạo lực giới</a:t>
            </a:r>
            <a:endParaRPr lang="en-US" b="1" dirty="0"/>
          </a:p>
        </p:txBody>
      </p:sp>
      <p:sp>
        <p:nvSpPr>
          <p:cNvPr id="3" name="Content Placeholder 2"/>
          <p:cNvSpPr>
            <a:spLocks noGrp="1"/>
          </p:cNvSpPr>
          <p:nvPr>
            <p:ph idx="1"/>
          </p:nvPr>
        </p:nvSpPr>
        <p:spPr>
          <a:xfrm>
            <a:off x="351693" y="2222694"/>
            <a:ext cx="6787198" cy="4290647"/>
          </a:xfrm>
        </p:spPr>
        <p:txBody>
          <a:bodyPr>
            <a:normAutofit lnSpcReduction="10000"/>
          </a:bodyPr>
          <a:lstStyle/>
          <a:p>
            <a:pPr marL="0" indent="0">
              <a:buNone/>
            </a:pPr>
            <a:r>
              <a:rPr lang="vi-VN" sz="2400" b="1" dirty="0" smtClean="0"/>
              <a:t>Hậu </a:t>
            </a:r>
            <a:r>
              <a:rPr lang="vi-VN" sz="2400" b="1" dirty="0" smtClean="0"/>
              <a:t>quả đối với sức khỏe tình dục và sức khỏe sinh sản:</a:t>
            </a:r>
          </a:p>
          <a:p>
            <a:pPr algn="just"/>
            <a:r>
              <a:rPr lang="vi-VN" sz="2400" dirty="0" smtClean="0"/>
              <a:t>Bạo lực dẫn đến các vấn đề về sức khỏe tình dục và sức khỏe sinh sản: rối loạn phụ khoa, vô sinh, bệnh viêm xương chậu, rối loạn tình dục, STI, HIV/AIDS, nạo hút thai ko an toàn, có thai ngoài ý muốn và tử vong mẹ</a:t>
            </a:r>
          </a:p>
          <a:p>
            <a:pPr algn="just"/>
            <a:r>
              <a:rPr lang="vi-VN" sz="2400" dirty="0" smtClean="0"/>
              <a:t>Bạo lực trong quá trình mang thai thường dẫn đến sảy thai, chăm sóc thai muộn, trẻ mất ngay sau khi sinh, đau đẻ sớm, đẻ non, động thai và tỷ lệ sinh </a:t>
            </a:r>
            <a:r>
              <a:rPr lang="vi-VN" sz="2400" dirty="0" smtClean="0"/>
              <a:t>thấp</a:t>
            </a:r>
            <a:endParaRPr lang="vi-VN" dirty="0" smtClean="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371471" y="2427422"/>
            <a:ext cx="3428999" cy="3703215"/>
          </a:xfrm>
          <a:prstGeom prst="rect">
            <a:avLst/>
          </a:prstGeom>
        </p:spPr>
      </p:pic>
    </p:spTree>
    <p:extLst>
      <p:ext uri="{BB962C8B-B14F-4D97-AF65-F5344CB8AC3E}">
        <p14:creationId xmlns:p14="http://schemas.microsoft.com/office/powerpoint/2010/main" xmlns="" val="39758971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3947"/>
          </a:xfrm>
        </p:spPr>
        <p:txBody>
          <a:bodyPr/>
          <a:lstStyle/>
          <a:p>
            <a:r>
              <a:rPr lang="vi-VN" b="1" dirty="0" smtClean="0"/>
              <a:t>Hậu quả của bạo lực giới</a:t>
            </a:r>
            <a:endParaRPr lang="en-US" b="1" dirty="0"/>
          </a:p>
        </p:txBody>
      </p:sp>
      <p:sp>
        <p:nvSpPr>
          <p:cNvPr id="3" name="Content Placeholder 2"/>
          <p:cNvSpPr>
            <a:spLocks noGrp="1"/>
          </p:cNvSpPr>
          <p:nvPr>
            <p:ph idx="1"/>
          </p:nvPr>
        </p:nvSpPr>
        <p:spPr>
          <a:xfrm>
            <a:off x="540630" y="2180496"/>
            <a:ext cx="6591690" cy="4220304"/>
          </a:xfrm>
        </p:spPr>
        <p:txBody>
          <a:bodyPr>
            <a:normAutofit/>
          </a:bodyPr>
          <a:lstStyle/>
          <a:p>
            <a:pPr marL="0" indent="0">
              <a:buNone/>
            </a:pPr>
            <a:r>
              <a:rPr lang="vi-VN" sz="2400" b="1" dirty="0" smtClean="0"/>
              <a:t>Hậu quả đối với trẻ em: </a:t>
            </a:r>
          </a:p>
          <a:p>
            <a:pPr algn="just"/>
            <a:r>
              <a:rPr lang="vi-VN" sz="2400" dirty="0" smtClean="0"/>
              <a:t>Trẻ em chứng kiến bạo lực trong gia đình có nguy cơ cao hơn về tình cảm và hành vi, cũng như các vấn đề về sức khỏe</a:t>
            </a:r>
          </a:p>
          <a:p>
            <a:pPr algn="just"/>
            <a:r>
              <a:rPr lang="vi-VN" sz="2400" dirty="0" smtClean="0"/>
              <a:t>Trẻ phải chứng kiến bạo lực thường có hành vi tâm lý tương tự các trẻ bị lạm dụng</a:t>
            </a:r>
          </a:p>
          <a:p>
            <a:pPr algn="just"/>
            <a:r>
              <a:rPr lang="vi-VN" sz="2400" dirty="0" smtClean="0"/>
              <a:t>Trẻ chứng kiến bạo lực gia đình thường xuyên có nguy cơ sử dụng bạo lực cao hơn khi lớn lên</a:t>
            </a:r>
            <a:r>
              <a:rPr lang="vi-VN" sz="2400" dirty="0" smtClean="0"/>
              <a:t>.</a:t>
            </a:r>
            <a:endParaRPr lang="vi-VN" dirty="0" smtClean="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461928" y="2180496"/>
            <a:ext cx="3108770" cy="3214464"/>
          </a:xfrm>
          <a:prstGeom prst="rect">
            <a:avLst/>
          </a:prstGeom>
        </p:spPr>
      </p:pic>
    </p:spTree>
    <p:extLst>
      <p:ext uri="{BB962C8B-B14F-4D97-AF65-F5344CB8AC3E}">
        <p14:creationId xmlns:p14="http://schemas.microsoft.com/office/powerpoint/2010/main" xmlns="" val="1366124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3947"/>
          </a:xfrm>
        </p:spPr>
        <p:txBody>
          <a:bodyPr/>
          <a:lstStyle/>
          <a:p>
            <a:r>
              <a:rPr lang="vi-VN" b="1" dirty="0" smtClean="0"/>
              <a:t>Hậu quả của bạo lực giới</a:t>
            </a:r>
            <a:endParaRPr lang="en-US" b="1" dirty="0"/>
          </a:p>
        </p:txBody>
      </p:sp>
      <p:sp>
        <p:nvSpPr>
          <p:cNvPr id="3" name="Content Placeholder 2"/>
          <p:cNvSpPr>
            <a:spLocks noGrp="1"/>
          </p:cNvSpPr>
          <p:nvPr>
            <p:ph idx="1"/>
          </p:nvPr>
        </p:nvSpPr>
        <p:spPr>
          <a:xfrm>
            <a:off x="540630" y="1983545"/>
            <a:ext cx="6676096" cy="4670473"/>
          </a:xfrm>
        </p:spPr>
        <p:txBody>
          <a:bodyPr>
            <a:normAutofit/>
          </a:bodyPr>
          <a:lstStyle/>
          <a:p>
            <a:pPr marL="0" indent="0" algn="just">
              <a:buNone/>
            </a:pPr>
            <a:r>
              <a:rPr lang="vi-VN" sz="1900" b="1" dirty="0" smtClean="0"/>
              <a:t>Hậu </a:t>
            </a:r>
            <a:r>
              <a:rPr lang="vi-VN" sz="1900" b="1" dirty="0" smtClean="0"/>
              <a:t>quả về mặt kinh tế</a:t>
            </a:r>
          </a:p>
          <a:p>
            <a:pPr algn="just"/>
            <a:r>
              <a:rPr lang="vi-VN" sz="1900" dirty="0" smtClean="0"/>
              <a:t>Bạo lực giới cản trở nạn nhân và gia đình phát triển kinh tế: ngoài chi phí chăm sóc y tế để chữa trị thương tích và rối loạn tâm lý liên quan đến bạo lực giới còn các chi phí cơ hội khác về thời gian dành cho việc chữa trị và các hoạt động pháp lý khác (lẽ ra có thể sử dụng cho các hoạt động kinh tế để kiếm thêm thu nhập.</a:t>
            </a:r>
          </a:p>
          <a:p>
            <a:pPr algn="just"/>
            <a:r>
              <a:rPr lang="vi-VN" sz="1900" dirty="0" smtClean="0"/>
              <a:t>Bạo lực giới có thể gây ra những hậu quả lâu dài làm giảm năng suất hoặc mất khả năng lao động của nạn nhân.</a:t>
            </a:r>
          </a:p>
          <a:p>
            <a:pPr algn="just"/>
            <a:r>
              <a:rPr lang="vi-VN" sz="1900" dirty="0" smtClean="0"/>
              <a:t>Vấn đề bạo lực giới đòi hỏi xã hội cần có các nguồn lực lớn cho các can thiệp công (công an, tòa án, hỗ trợ pháp lý và xã hội, các dịch vụ về trẻ em, xử lý tội phạm</a:t>
            </a:r>
            <a:r>
              <a:rPr lang="vi-VN" sz="1900" dirty="0" smtClean="0"/>
              <a:t>...)</a:t>
            </a:r>
            <a:endParaRPr lang="vi-VN" dirty="0" smtClean="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461928" y="2180496"/>
            <a:ext cx="3108770" cy="3214464"/>
          </a:xfrm>
          <a:prstGeom prst="rect">
            <a:avLst/>
          </a:prstGeom>
        </p:spPr>
      </p:pic>
    </p:spTree>
    <p:extLst>
      <p:ext uri="{BB962C8B-B14F-4D97-AF65-F5344CB8AC3E}">
        <p14:creationId xmlns:p14="http://schemas.microsoft.com/office/powerpoint/2010/main" xmlns="" val="1366124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47821"/>
          </a:xfrm>
        </p:spPr>
        <p:txBody>
          <a:bodyPr/>
          <a:lstStyle/>
          <a:p>
            <a:r>
              <a:rPr lang="vi-VN" b="1" dirty="0"/>
              <a:t>Những yếu tố nguy cơ về bạo lực </a:t>
            </a:r>
            <a:r>
              <a:rPr lang="vi-VN" b="1" dirty="0" smtClean="0"/>
              <a:t>giới</a:t>
            </a:r>
            <a:endParaRPr lang="en-US" dirty="0"/>
          </a:p>
        </p:txBody>
      </p:sp>
      <p:sp>
        <p:nvSpPr>
          <p:cNvPr id="3" name="Content Placeholder 2"/>
          <p:cNvSpPr>
            <a:spLocks noGrp="1"/>
          </p:cNvSpPr>
          <p:nvPr>
            <p:ph idx="1"/>
          </p:nvPr>
        </p:nvSpPr>
        <p:spPr>
          <a:xfrm>
            <a:off x="295421" y="1941342"/>
            <a:ext cx="10733649" cy="4726743"/>
          </a:xfrm>
        </p:spPr>
        <p:txBody>
          <a:bodyPr/>
          <a:lstStyle/>
          <a:p>
            <a:pPr marL="324000" lvl="1" indent="0">
              <a:buNone/>
            </a:pPr>
            <a:r>
              <a:rPr lang="vi-VN" sz="2200" b="1" dirty="0" smtClean="0"/>
              <a:t>Từ </a:t>
            </a:r>
            <a:r>
              <a:rPr lang="vi-VN" sz="2200" b="1" dirty="0"/>
              <a:t>bản thân người bị bạo lực </a:t>
            </a:r>
            <a:r>
              <a:rPr lang="vi-VN" sz="2200" b="1" dirty="0" smtClean="0"/>
              <a:t>giới:</a:t>
            </a:r>
            <a:endParaRPr lang="en-US" sz="2200" b="1" dirty="0"/>
          </a:p>
          <a:p>
            <a:pPr algn="just"/>
            <a:r>
              <a:rPr lang="vi-VN" sz="2200" dirty="0"/>
              <a:t>Nhiều nạn nhân (đặc biệt là phụ nữ và trẻ em dân tộc thiểu số) ít được đi học, ít được tiếp xúc xã hội, không được chú ý giáo dục kiến thức và kỹ năng về giới, giới tính, tình dục và bạo lực giới nên thiếu nhận thức về nguy cơ và thiếu kỹ năng phòng ngừa và ứng phó với bạo lực giới.</a:t>
            </a:r>
            <a:endParaRPr lang="en-US" sz="2200" dirty="0"/>
          </a:p>
          <a:p>
            <a:pPr algn="just"/>
            <a:r>
              <a:rPr lang="vi-VN" sz="2200" dirty="0"/>
              <a:t>Thiếu kiến thức về luật pháp để bảo vệ mình và tố cáo thủ phạm để đòi công lý.</a:t>
            </a:r>
            <a:endParaRPr lang="en-US" sz="2200" dirty="0"/>
          </a:p>
          <a:p>
            <a:pPr algn="just"/>
            <a:r>
              <a:rPr lang="vi-VN" sz="2200" dirty="0"/>
              <a:t>Nạn nhân mặc cảm, không dám tố cáo hành vi bạo lực; hoặc không thể diễn tả rõ việc bị bạo lực tình dục như thế nào, nhất là những trường hợp gặp gặp khó khăn trong giao tiếp nên khó khai báo về việc bị bạo lực. Điều này khiến cho việc thu thập bằng chứng, lấy lời khai gặp khó khăn.</a:t>
            </a:r>
            <a:endParaRPr lang="en-US" sz="2200" dirty="0"/>
          </a:p>
          <a:p>
            <a:pPr lvl="2"/>
            <a:endParaRPr lang="en-US" dirty="0"/>
          </a:p>
        </p:txBody>
      </p:sp>
    </p:spTree>
    <p:extLst>
      <p:ext uri="{BB962C8B-B14F-4D97-AF65-F5344CB8AC3E}">
        <p14:creationId xmlns:p14="http://schemas.microsoft.com/office/powerpoint/2010/main" xmlns="" val="1255624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734758"/>
          </a:xfrm>
        </p:spPr>
        <p:txBody>
          <a:bodyPr/>
          <a:lstStyle/>
          <a:p>
            <a:r>
              <a:rPr lang="vi-VN" b="1" dirty="0"/>
              <a:t>KHÁI NIỆM VỀ </a:t>
            </a:r>
            <a:r>
              <a:rPr lang="vi-VN" b="1" dirty="0" smtClean="0"/>
              <a:t>bạo lực giới (tiếp)</a:t>
            </a:r>
            <a:endParaRPr lang="en-US" b="1" dirty="0"/>
          </a:p>
        </p:txBody>
      </p:sp>
      <p:sp>
        <p:nvSpPr>
          <p:cNvPr id="3" name="Content Placeholder 2"/>
          <p:cNvSpPr>
            <a:spLocks noGrp="1"/>
          </p:cNvSpPr>
          <p:nvPr>
            <p:ph idx="1"/>
          </p:nvPr>
        </p:nvSpPr>
        <p:spPr>
          <a:xfrm>
            <a:off x="540631" y="1841865"/>
            <a:ext cx="10259840" cy="4702627"/>
          </a:xfrm>
        </p:spPr>
        <p:txBody>
          <a:bodyPr>
            <a:normAutofit/>
          </a:bodyPr>
          <a:lstStyle/>
          <a:p>
            <a:pPr algn="just"/>
            <a:r>
              <a:rPr lang="vi-VN" sz="2800" dirty="0" smtClean="0">
                <a:latin typeface="+mj-lt"/>
              </a:rPr>
              <a:t>BLG bao </a:t>
            </a:r>
            <a:r>
              <a:rPr lang="vi-VN" sz="2800" dirty="0">
                <a:latin typeface="+mj-lt"/>
              </a:rPr>
              <a:t>gồm bạo lực trực tiếp và bạo lực gián tiếp</a:t>
            </a:r>
            <a:r>
              <a:rPr lang="vi-VN" sz="2800" dirty="0" smtClean="0">
                <a:latin typeface="+mj-lt"/>
              </a:rPr>
              <a:t>:</a:t>
            </a:r>
          </a:p>
          <a:p>
            <a:pPr lvl="1" algn="just">
              <a:buFont typeface="Wingdings" panose="05000000000000000000" pitchFamily="2" charset="2"/>
              <a:buChar char="Ø"/>
            </a:pPr>
            <a:r>
              <a:rPr lang="vi-VN" sz="2800" dirty="0">
                <a:latin typeface="+mj-lt"/>
              </a:rPr>
              <a:t>Bạo lực trực tiếp bao gồm bạo lực về thể chất, tâm lý và kinh tế chống lại cá nhân và thường được xã hội chấp nhận thậm chí biện minh.</a:t>
            </a:r>
          </a:p>
          <a:p>
            <a:pPr lvl="1" algn="just">
              <a:buFont typeface="Wingdings" panose="05000000000000000000" pitchFamily="2" charset="2"/>
              <a:buChar char="Ø"/>
            </a:pPr>
            <a:r>
              <a:rPr lang="vi-VN" sz="2800" dirty="0">
                <a:latin typeface="+mj-lt"/>
              </a:rPr>
              <a:t>Bạo lực gián tiếp là bạo lực mang tính cấu trúc thông qua chuẩn mực, thái độ và khuôn mẫu về giới phổ biến trong xã hội. Bạo lực gián tiếp tạo nên và củng cố những thái độ và khuôn mẫu dung dưỡng bạo lực giới. </a:t>
            </a:r>
            <a:endParaRPr lang="vi-VN" sz="2800" dirty="0" smtClean="0">
              <a:latin typeface="+mj-lt"/>
            </a:endParaRPr>
          </a:p>
        </p:txBody>
      </p:sp>
    </p:spTree>
    <p:extLst>
      <p:ext uri="{BB962C8B-B14F-4D97-AF65-F5344CB8AC3E}">
        <p14:creationId xmlns:p14="http://schemas.microsoft.com/office/powerpoint/2010/main" xmlns="" val="27643882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47821"/>
          </a:xfrm>
        </p:spPr>
        <p:txBody>
          <a:bodyPr/>
          <a:lstStyle/>
          <a:p>
            <a:r>
              <a:rPr lang="vi-VN" b="1" dirty="0"/>
              <a:t>Những yếu tố nguy cơ về bạo lực </a:t>
            </a:r>
            <a:r>
              <a:rPr lang="vi-VN" b="1" dirty="0" smtClean="0"/>
              <a:t>giới</a:t>
            </a:r>
            <a:endParaRPr lang="en-US" dirty="0"/>
          </a:p>
        </p:txBody>
      </p:sp>
      <p:sp>
        <p:nvSpPr>
          <p:cNvPr id="3" name="Content Placeholder 2"/>
          <p:cNvSpPr>
            <a:spLocks noGrp="1"/>
          </p:cNvSpPr>
          <p:nvPr>
            <p:ph idx="1"/>
          </p:nvPr>
        </p:nvSpPr>
        <p:spPr>
          <a:xfrm>
            <a:off x="540630" y="2053883"/>
            <a:ext cx="10259840" cy="4487594"/>
          </a:xfrm>
        </p:spPr>
        <p:txBody>
          <a:bodyPr>
            <a:normAutofit/>
          </a:bodyPr>
          <a:lstStyle/>
          <a:p>
            <a:pPr marL="0" indent="0">
              <a:buNone/>
            </a:pPr>
            <a:r>
              <a:rPr lang="vi-VN" sz="2000" b="1" dirty="0" smtClean="0"/>
              <a:t>Từ </a:t>
            </a:r>
            <a:r>
              <a:rPr lang="vi-VN" sz="2000" b="1" dirty="0"/>
              <a:t>gia đình </a:t>
            </a:r>
            <a:endParaRPr lang="en-US" sz="2000" b="1" dirty="0"/>
          </a:p>
          <a:p>
            <a:pPr lvl="0"/>
            <a:r>
              <a:rPr lang="vi-VN" sz="2000" dirty="0"/>
              <a:t>N</a:t>
            </a:r>
            <a:r>
              <a:rPr lang="vi-VN" sz="2000" dirty="0" smtClean="0"/>
              <a:t>gười </a:t>
            </a:r>
            <a:r>
              <a:rPr lang="vi-VN" sz="2000" dirty="0"/>
              <a:t>thân và </a:t>
            </a:r>
            <a:r>
              <a:rPr lang="vi-VN" sz="2000" dirty="0" smtClean="0"/>
              <a:t>gia đình còn </a:t>
            </a:r>
            <a:r>
              <a:rPr lang="vi-VN" sz="2000" dirty="0"/>
              <a:t>coi nhẹ nguy cơ bị bạo lực giới</a:t>
            </a:r>
            <a:endParaRPr lang="en-US" sz="2000" dirty="0"/>
          </a:p>
          <a:p>
            <a:pPr lvl="0"/>
            <a:r>
              <a:rPr lang="vi-VN" sz="2000" dirty="0"/>
              <a:t>Gia đình thiếu nhận thức về hậu </a:t>
            </a:r>
            <a:r>
              <a:rPr lang="vi-VN" sz="2000" dirty="0" smtClean="0"/>
              <a:t>quả </a:t>
            </a:r>
            <a:r>
              <a:rPr lang="vi-VN" sz="2000" dirty="0"/>
              <a:t>của bạo lực giới, thiếu kiến thức và kỹ năng để có thể bảo vệ nạn nhân và giúp họ ứng phó bạo lực giới.</a:t>
            </a:r>
            <a:endParaRPr lang="en-US" sz="2000" dirty="0"/>
          </a:p>
          <a:p>
            <a:pPr marL="0" indent="0">
              <a:buNone/>
            </a:pPr>
            <a:r>
              <a:rPr lang="vi-VN" sz="2000" b="1" dirty="0" smtClean="0"/>
              <a:t>Từ </a:t>
            </a:r>
            <a:r>
              <a:rPr lang="vi-VN" sz="2000" b="1" dirty="0"/>
              <a:t>phía cộng đồng và chính quyền địa phương</a:t>
            </a:r>
            <a:endParaRPr lang="en-US" sz="2000" b="1" dirty="0"/>
          </a:p>
          <a:p>
            <a:pPr algn="just"/>
            <a:r>
              <a:rPr lang="vi-VN" sz="2000" dirty="0" smtClean="0"/>
              <a:t>Thiếu </a:t>
            </a:r>
            <a:r>
              <a:rPr lang="vi-VN" sz="2000" dirty="0"/>
              <a:t>nhận thức về bạo lực giới, coi đó là điều bình thường, vấn đề riêng </a:t>
            </a:r>
            <a:r>
              <a:rPr lang="vi-VN" sz="2000" dirty="0" smtClean="0"/>
              <a:t>tư mà </a:t>
            </a:r>
            <a:r>
              <a:rPr lang="vi-VN" sz="2000" dirty="0"/>
              <a:t>gia đình phải tự giải quyết</a:t>
            </a:r>
            <a:endParaRPr lang="en-US" sz="2000" dirty="0"/>
          </a:p>
          <a:p>
            <a:r>
              <a:rPr lang="vi-VN" sz="2000" dirty="0" smtClean="0"/>
              <a:t>Các </a:t>
            </a:r>
            <a:r>
              <a:rPr lang="vi-VN" sz="2000" dirty="0"/>
              <a:t>dịch vụ hỗ trợ nạn nhân bạo lực gia đình chưa được quan tâm chú ý đầu tư đúng mức</a:t>
            </a:r>
            <a:endParaRPr lang="en-US" sz="2000" dirty="0"/>
          </a:p>
          <a:p>
            <a:r>
              <a:rPr lang="vi-VN" sz="2000" dirty="0" smtClean="0"/>
              <a:t>Bệnh </a:t>
            </a:r>
            <a:r>
              <a:rPr lang="vi-VN" sz="2000" dirty="0"/>
              <a:t>thành tích có thể khiến một số địa phương che giấu các vụ bạo lực giới hoặc cố hoà giải cho dù vụ việc có thể nghiêm trọng.</a:t>
            </a:r>
            <a:endParaRPr lang="en-US" sz="2000" dirty="0"/>
          </a:p>
          <a:p>
            <a:pPr lvl="2"/>
            <a:endParaRPr lang="en-US" dirty="0"/>
          </a:p>
        </p:txBody>
      </p:sp>
    </p:spTree>
    <p:extLst>
      <p:ext uri="{BB962C8B-B14F-4D97-AF65-F5344CB8AC3E}">
        <p14:creationId xmlns:p14="http://schemas.microsoft.com/office/powerpoint/2010/main" xmlns="" val="1258424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787010"/>
          </a:xfrm>
        </p:spPr>
        <p:txBody>
          <a:bodyPr/>
          <a:lstStyle/>
          <a:p>
            <a:r>
              <a:rPr lang="vi-VN" b="1" dirty="0"/>
              <a:t>PHÒNG NGỪA BẠO LỰC TRÊN CƠ SỞ GIỚI</a:t>
            </a:r>
            <a:endParaRPr lang="en-US" b="1" dirty="0"/>
          </a:p>
        </p:txBody>
      </p:sp>
      <p:sp>
        <p:nvSpPr>
          <p:cNvPr id="3" name="Content Placeholder 2"/>
          <p:cNvSpPr>
            <a:spLocks noGrp="1"/>
          </p:cNvSpPr>
          <p:nvPr>
            <p:ph idx="1"/>
          </p:nvPr>
        </p:nvSpPr>
        <p:spPr>
          <a:xfrm>
            <a:off x="540630" y="1969477"/>
            <a:ext cx="10164884" cy="4656406"/>
          </a:xfrm>
        </p:spPr>
        <p:txBody>
          <a:bodyPr>
            <a:normAutofit/>
          </a:bodyPr>
          <a:lstStyle/>
          <a:p>
            <a:pPr marL="0" indent="0">
              <a:buNone/>
            </a:pPr>
            <a:r>
              <a:rPr lang="vi-VN" sz="2000" b="1" dirty="0" smtClean="0"/>
              <a:t>Đối với mỗi cá nhân:</a:t>
            </a:r>
          </a:p>
          <a:p>
            <a:r>
              <a:rPr lang="vi-VN" sz="2000" dirty="0" smtClean="0"/>
              <a:t>Hiểu </a:t>
            </a:r>
            <a:r>
              <a:rPr lang="vi-VN" sz="2000" dirty="0"/>
              <a:t>rõ thế nào là bạo lực giới, nhất </a:t>
            </a:r>
            <a:r>
              <a:rPr lang="vi-VN" sz="2000" dirty="0" smtClean="0"/>
              <a:t>là bạo </a:t>
            </a:r>
            <a:r>
              <a:rPr lang="vi-VN" sz="2000" dirty="0"/>
              <a:t>lực tình </a:t>
            </a:r>
            <a:r>
              <a:rPr lang="vi-VN" sz="2000" dirty="0" smtClean="0"/>
              <a:t>dục</a:t>
            </a:r>
          </a:p>
          <a:p>
            <a:r>
              <a:rPr lang="vi-VN" sz="2000" dirty="0"/>
              <a:t>Tìm hiểu về các quy định pháp luật phòng chống bạo lực gia đình và các dạng bạo lực </a:t>
            </a:r>
            <a:r>
              <a:rPr lang="vi-VN" sz="2000" dirty="0" smtClean="0"/>
              <a:t>khác</a:t>
            </a:r>
          </a:p>
          <a:p>
            <a:r>
              <a:rPr lang="vi-VN" sz="2000" dirty="0"/>
              <a:t>Nói KHÔNG ngay từ những hành vi bạo lực, đặc biệt là hành vi mang tính chất tình dục ngay từ lần đầu </a:t>
            </a:r>
            <a:r>
              <a:rPr lang="vi-VN" sz="2000" dirty="0" smtClean="0"/>
              <a:t>tiên</a:t>
            </a:r>
          </a:p>
          <a:p>
            <a:r>
              <a:rPr lang="vi-VN" sz="2000" dirty="0"/>
              <a:t>Không tự trách bản thân. Hãy tự khẳng định kẻ có lỗi là kẻ gây ra bạo </a:t>
            </a:r>
            <a:r>
              <a:rPr lang="vi-VN" sz="2000" dirty="0" smtClean="0"/>
              <a:t>lực</a:t>
            </a:r>
          </a:p>
          <a:p>
            <a:pPr algn="just"/>
            <a:r>
              <a:rPr lang="vi-VN" sz="2000" dirty="0"/>
              <a:t>Tìm đến người tin cậy để chia sẻ hoặc được tư vấn những cảm xúc khó chịu, đau khổ sau khi bị bạo </a:t>
            </a:r>
            <a:r>
              <a:rPr lang="vi-VN" sz="2000" dirty="0" smtClean="0"/>
              <a:t>hành</a:t>
            </a:r>
          </a:p>
          <a:p>
            <a:r>
              <a:rPr lang="vi-VN" sz="2000" dirty="0"/>
              <a:t>Tìm kiếm một nơi an toàn lâu dài nếu bạn phải chung sống với kẻ bạo </a:t>
            </a:r>
            <a:r>
              <a:rPr lang="vi-VN" sz="2000" dirty="0" smtClean="0"/>
              <a:t>hành</a:t>
            </a:r>
            <a:endParaRPr lang="en-US" sz="2000" dirty="0"/>
          </a:p>
          <a:p>
            <a:endParaRPr lang="en-US" dirty="0"/>
          </a:p>
        </p:txBody>
      </p:sp>
    </p:spTree>
    <p:extLst>
      <p:ext uri="{BB962C8B-B14F-4D97-AF65-F5344CB8AC3E}">
        <p14:creationId xmlns:p14="http://schemas.microsoft.com/office/powerpoint/2010/main" xmlns="" val="24365850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6"/>
            <a:ext cx="10259841" cy="643318"/>
          </a:xfrm>
        </p:spPr>
        <p:txBody>
          <a:bodyPr/>
          <a:lstStyle/>
          <a:p>
            <a:r>
              <a:rPr lang="vi-VN" b="1" dirty="0"/>
              <a:t>PHÒNG NGỪA BẠO LỰC TRÊN CƠ SỞ </a:t>
            </a:r>
            <a:r>
              <a:rPr lang="vi-VN" b="1" dirty="0" smtClean="0"/>
              <a:t>GIỚI (tiếp)</a:t>
            </a:r>
            <a:endParaRPr lang="en-US" b="1" dirty="0"/>
          </a:p>
        </p:txBody>
      </p:sp>
      <p:sp>
        <p:nvSpPr>
          <p:cNvPr id="3" name="Content Placeholder 2"/>
          <p:cNvSpPr>
            <a:spLocks noGrp="1"/>
          </p:cNvSpPr>
          <p:nvPr>
            <p:ph idx="1"/>
          </p:nvPr>
        </p:nvSpPr>
        <p:spPr>
          <a:xfrm>
            <a:off x="337625" y="1997612"/>
            <a:ext cx="10536701" cy="4628271"/>
          </a:xfrm>
        </p:spPr>
        <p:txBody>
          <a:bodyPr>
            <a:noAutofit/>
          </a:bodyPr>
          <a:lstStyle/>
          <a:p>
            <a:pPr marL="0" indent="0">
              <a:buNone/>
            </a:pPr>
            <a:r>
              <a:rPr lang="vi-VN" sz="2000" b="1" dirty="0" smtClean="0"/>
              <a:t>Đối với gia đình, cộng đồng và xã hội</a:t>
            </a:r>
          </a:p>
          <a:p>
            <a:pPr algn="just"/>
            <a:r>
              <a:rPr lang="vi-VN" sz="2000" dirty="0"/>
              <a:t>Chú ý đến những thay đổi bất thường ở nạn nhân và động viên gần gũi để họ chia sẻ</a:t>
            </a:r>
            <a:endParaRPr lang="en-US" sz="2000" dirty="0"/>
          </a:p>
          <a:p>
            <a:pPr algn="just"/>
            <a:r>
              <a:rPr lang="vi-VN" sz="2000" dirty="0"/>
              <a:t>Chăm sóc, động viên nạn nhân khi bị bạo hành: đưa đến cơ sở y tế để được điều trị nếu cần thiết;  hỗ trợ nạn nhân gặp chính quyền hoặc công an để tố cáo vụ việc bị bạo hành</a:t>
            </a:r>
            <a:endParaRPr lang="en-US" sz="2000" dirty="0"/>
          </a:p>
          <a:p>
            <a:pPr algn="just"/>
            <a:r>
              <a:rPr lang="vi-VN" sz="2000" dirty="0"/>
              <a:t>Cung cấp hoặc bổ sung các dịch vụ hỗ trợ nạn nhân bị bạo lực giới ở cộng đồng như nhà tạm lánh, tư vấn tâm lý, y tế, xã hội</a:t>
            </a:r>
            <a:endParaRPr lang="en-US" sz="2000" dirty="0"/>
          </a:p>
          <a:p>
            <a:pPr algn="just"/>
            <a:r>
              <a:rPr lang="vi-VN" sz="2000" dirty="0"/>
              <a:t>Triển khai các dự án phòng chống bạo lực gia đình được thực hiện ở các địa bàn khác nhau; xây dựng các mô hình, các câu lạc bộ, nhà tạm lánh hay địa chỉ tin cậy, trung tâm trợ giúp pháp lý</a:t>
            </a:r>
            <a:endParaRPr lang="en-US" sz="2000" dirty="0"/>
          </a:p>
          <a:p>
            <a:pPr algn="just"/>
            <a:r>
              <a:rPr lang="vi-VN" sz="2000" dirty="0"/>
              <a:t>Tăng cường khung pháp luật và chính sách về phòng chống bạo lực giới; phổ biến, hướng dẫn thi hành luật, những chính sách về phòng chống bạo lực gia đình, hoặc các văn bản chính sách liên quan</a:t>
            </a:r>
            <a:r>
              <a:rPr lang="vi-VN" sz="2000" dirty="0" smtClean="0"/>
              <a:t>.</a:t>
            </a:r>
            <a:endParaRPr lang="vi-VN" sz="2000" dirty="0" smtClean="0"/>
          </a:p>
        </p:txBody>
      </p:sp>
    </p:spTree>
    <p:extLst>
      <p:ext uri="{BB962C8B-B14F-4D97-AF65-F5344CB8AC3E}">
        <p14:creationId xmlns:p14="http://schemas.microsoft.com/office/powerpoint/2010/main" xmlns="" val="522388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840163" y="2060575"/>
            <a:ext cx="3657600" cy="27432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2"/>
          <a:srcRect/>
          <a:stretch>
            <a:fillRect/>
          </a:stretch>
        </p:blipFill>
        <p:spPr bwMode="auto">
          <a:xfrm>
            <a:off x="281354" y="787791"/>
            <a:ext cx="10607040" cy="5880295"/>
          </a:xfrm>
          <a:prstGeom prst="rect">
            <a:avLst/>
          </a:prstGeom>
          <a:noFill/>
          <a:ln w="9525">
            <a:noFill/>
            <a:miter lim="800000"/>
            <a:headEnd/>
            <a:tailEnd/>
          </a:ln>
          <a:effectLst/>
        </p:spPr>
      </p:pic>
    </p:spTree>
    <p:extLst>
      <p:ext uri="{BB962C8B-B14F-4D97-AF65-F5344CB8AC3E}">
        <p14:creationId xmlns:p14="http://schemas.microsoft.com/office/powerpoint/2010/main" xmlns="" val="32237252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a:t>KHÁI NIỆM VỀ BẠO LỰC </a:t>
            </a:r>
            <a:r>
              <a:rPr lang="vi-VN" b="1" dirty="0" smtClean="0"/>
              <a:t>GIỚI (tiếp)</a:t>
            </a:r>
            <a:endParaRPr lang="en-US" b="1" dirty="0"/>
          </a:p>
        </p:txBody>
      </p:sp>
      <p:sp>
        <p:nvSpPr>
          <p:cNvPr id="3" name="Content Placeholder 2"/>
          <p:cNvSpPr>
            <a:spLocks noGrp="1"/>
          </p:cNvSpPr>
          <p:nvPr>
            <p:ph idx="1"/>
          </p:nvPr>
        </p:nvSpPr>
        <p:spPr>
          <a:xfrm>
            <a:off x="437443" y="2138269"/>
            <a:ext cx="10259840" cy="1111344"/>
          </a:xfrm>
        </p:spPr>
        <p:txBody>
          <a:bodyPr/>
          <a:lstStyle/>
          <a:p>
            <a:pPr marL="0" indent="0" algn="just">
              <a:buNone/>
            </a:pPr>
            <a:r>
              <a:rPr lang="vi-VN" dirty="0"/>
              <a:t>C</a:t>
            </a:r>
            <a:r>
              <a:rPr lang="vi-VN" dirty="0" smtClean="0"/>
              <a:t>ó </a:t>
            </a:r>
            <a:r>
              <a:rPr lang="vi-VN" dirty="0"/>
              <a:t>thể xảy ra tại bất kỳ giai đoạn nào của cuộc đời, chủ yếu là cuộc đời người phụ nữ - từ khi còn là mầm sống trong bụng mẹ tới tuổi </a:t>
            </a:r>
            <a:r>
              <a:rPr lang="vi-VN" dirty="0" smtClean="0"/>
              <a:t>già</a:t>
            </a:r>
          </a:p>
          <a:p>
            <a:pPr marL="0" indent="0" algn="just">
              <a:buNone/>
            </a:pPr>
            <a:endParaRPr lang="vi-VN" dirty="0"/>
          </a:p>
          <a:p>
            <a:pPr marL="0" indent="0" algn="just">
              <a:buNone/>
            </a:pPr>
            <a:endParaRPr lang="vi-VN" dirty="0" smtClean="0">
              <a:solidFill>
                <a:srgbClr val="FF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xmlns="" val="1783358875"/>
              </p:ext>
            </p:extLst>
          </p:nvPr>
        </p:nvGraphicFramePr>
        <p:xfrm>
          <a:off x="437443" y="2693942"/>
          <a:ext cx="10486467" cy="3875670"/>
        </p:xfrm>
        <a:graphic>
          <a:graphicData uri="http://schemas.openxmlformats.org/drawingml/2006/table">
            <a:tbl>
              <a:tblPr firstRow="1" bandRow="1">
                <a:tableStyleId>{5C22544A-7EE6-4342-B048-85BDC9FD1C3A}</a:tableStyleId>
              </a:tblPr>
              <a:tblGrid>
                <a:gridCol w="1198740">
                  <a:extLst>
                    <a:ext uri="{9D8B030D-6E8A-4147-A177-3AD203B41FA5}">
                      <a16:colId xmlns:a16="http://schemas.microsoft.com/office/drawing/2014/main" xmlns="" val="1079399720"/>
                    </a:ext>
                  </a:extLst>
                </a:gridCol>
                <a:gridCol w="9287727">
                  <a:extLst>
                    <a:ext uri="{9D8B030D-6E8A-4147-A177-3AD203B41FA5}">
                      <a16:colId xmlns:a16="http://schemas.microsoft.com/office/drawing/2014/main" xmlns="" val="2598829008"/>
                    </a:ext>
                  </a:extLst>
                </a:gridCol>
              </a:tblGrid>
              <a:tr h="671883">
                <a:tc>
                  <a:txBody>
                    <a:bodyPr/>
                    <a:lstStyle/>
                    <a:p>
                      <a:pPr algn="ctr">
                        <a:spcAft>
                          <a:spcPts val="0"/>
                        </a:spcAft>
                      </a:pPr>
                      <a:r>
                        <a:rPr lang="vi-VN" sz="1800" dirty="0"/>
                        <a:t>Giai đoạn</a:t>
                      </a:r>
                      <a:endParaRPr lang="en-US" sz="1800" dirty="0"/>
                    </a:p>
                  </a:txBody>
                  <a:tcPr marL="5907" marR="5907" marT="0" marB="0" anchor="b"/>
                </a:tc>
                <a:tc>
                  <a:txBody>
                    <a:bodyPr/>
                    <a:lstStyle/>
                    <a:p>
                      <a:pPr algn="ctr">
                        <a:spcAft>
                          <a:spcPts val="0"/>
                        </a:spcAft>
                      </a:pPr>
                      <a:r>
                        <a:rPr lang="vi-VN" sz="1800" dirty="0"/>
                        <a:t>Các dạng bạo lực</a:t>
                      </a:r>
                      <a:endParaRPr lang="en-US" sz="1800" dirty="0"/>
                    </a:p>
                  </a:txBody>
                  <a:tcPr marL="5907" marR="5907" marT="0" marB="0" anchor="b"/>
                </a:tc>
                <a:extLst>
                  <a:ext uri="{0D108BD9-81ED-4DB2-BD59-A6C34878D82A}">
                    <a16:rowId xmlns:a16="http://schemas.microsoft.com/office/drawing/2014/main" xmlns="" val="3817276019"/>
                  </a:ext>
                </a:extLst>
              </a:tr>
              <a:tr h="1067929">
                <a:tc>
                  <a:txBody>
                    <a:bodyPr/>
                    <a:lstStyle/>
                    <a:p>
                      <a:pPr algn="ctr">
                        <a:spcAft>
                          <a:spcPts val="0"/>
                        </a:spcAft>
                      </a:pPr>
                      <a:r>
                        <a:rPr lang="vi-VN" sz="1800" dirty="0"/>
                        <a:t>Trước </a:t>
                      </a:r>
                      <a:r>
                        <a:rPr lang="vi-VN" sz="1800" dirty="0" smtClean="0"/>
                        <a:t>khi</a:t>
                      </a:r>
                    </a:p>
                    <a:p>
                      <a:pPr algn="ctr">
                        <a:spcAft>
                          <a:spcPts val="0"/>
                        </a:spcAft>
                      </a:pPr>
                      <a:r>
                        <a:rPr lang="vi-VN" sz="1800" dirty="0" smtClean="0"/>
                        <a:t>sinh</a:t>
                      </a:r>
                      <a:endParaRPr lang="en-US" sz="1800" dirty="0"/>
                    </a:p>
                  </a:txBody>
                  <a:tcPr marL="5907" marR="5907" marT="0" marB="0" anchor="ctr"/>
                </a:tc>
                <a:tc>
                  <a:txBody>
                    <a:bodyPr/>
                    <a:lstStyle/>
                    <a:p>
                      <a:pPr algn="just">
                        <a:spcAft>
                          <a:spcPts val="0"/>
                        </a:spcAft>
                      </a:pPr>
                      <a:r>
                        <a:rPr lang="vi-VN" sz="1800" dirty="0" smtClean="0"/>
                        <a:t> Nạo </a:t>
                      </a:r>
                      <a:r>
                        <a:rPr lang="vi-VN" sz="1800" dirty="0"/>
                        <a:t>phá thai vì mục đích lựa chọn giới tính; đánh đập trong quá trình mang thai gây tác động về tâm lý và thể chất đối với phụ nữ, mang thai ép buộc (ví dụ hiếp dâm hàng loạt trong chiến tranh).</a:t>
                      </a:r>
                      <a:endParaRPr lang="en-US" sz="1800" dirty="0"/>
                    </a:p>
                  </a:txBody>
                  <a:tcPr marL="5907" marR="5907" marT="0" marB="0" anchor="b"/>
                </a:tc>
                <a:extLst>
                  <a:ext uri="{0D108BD9-81ED-4DB2-BD59-A6C34878D82A}">
                    <a16:rowId xmlns:a16="http://schemas.microsoft.com/office/drawing/2014/main" xmlns="" val="1166558374"/>
                  </a:ext>
                </a:extLst>
              </a:tr>
              <a:tr h="1067929">
                <a:tc>
                  <a:txBody>
                    <a:bodyPr/>
                    <a:lstStyle/>
                    <a:p>
                      <a:pPr algn="ctr">
                        <a:spcAft>
                          <a:spcPts val="0"/>
                        </a:spcAft>
                      </a:pPr>
                      <a:r>
                        <a:rPr lang="vi-VN" sz="1800" dirty="0"/>
                        <a:t>Sơ sinh</a:t>
                      </a:r>
                      <a:endParaRPr lang="en-US" sz="1800" dirty="0"/>
                    </a:p>
                  </a:txBody>
                  <a:tcPr marL="5907" marR="5907" marT="0" marB="0" anchor="b"/>
                </a:tc>
                <a:tc>
                  <a:txBody>
                    <a:bodyPr/>
                    <a:lstStyle/>
                    <a:p>
                      <a:pPr algn="just">
                        <a:spcAft>
                          <a:spcPts val="0"/>
                        </a:spcAft>
                      </a:pPr>
                      <a:r>
                        <a:rPr lang="vi-VN" sz="1800" dirty="0" smtClean="0"/>
                        <a:t> Tục </a:t>
                      </a:r>
                      <a:r>
                        <a:rPr lang="vi-VN" sz="1800" dirty="0"/>
                        <a:t>giết trẻ sơ sinh gái; xâm hại tình dục bởi người thân quen và người lạ; sự phân biệt trong nuôi dưỡng và chăm sóc y tế cho trẻ em gái</a:t>
                      </a:r>
                      <a:endParaRPr lang="en-US" sz="1800" dirty="0"/>
                    </a:p>
                  </a:txBody>
                  <a:tcPr marL="5907" marR="5907" marT="0" marB="0" anchor="b"/>
                </a:tc>
                <a:extLst>
                  <a:ext uri="{0D108BD9-81ED-4DB2-BD59-A6C34878D82A}">
                    <a16:rowId xmlns:a16="http://schemas.microsoft.com/office/drawing/2014/main" xmlns="" val="3357622214"/>
                  </a:ext>
                </a:extLst>
              </a:tr>
              <a:tr h="1067929">
                <a:tc>
                  <a:txBody>
                    <a:bodyPr/>
                    <a:lstStyle/>
                    <a:p>
                      <a:pPr algn="ctr">
                        <a:spcAft>
                          <a:spcPts val="0"/>
                        </a:spcAft>
                      </a:pPr>
                      <a:r>
                        <a:rPr lang="vi-VN" sz="1800" dirty="0"/>
                        <a:t>Thời thơ ấu</a:t>
                      </a:r>
                      <a:endParaRPr lang="en-US" sz="1800" dirty="0"/>
                    </a:p>
                  </a:txBody>
                  <a:tcPr marL="5907" marR="5907" marT="0" marB="0" anchor="ctr"/>
                </a:tc>
                <a:tc>
                  <a:txBody>
                    <a:bodyPr/>
                    <a:lstStyle/>
                    <a:p>
                      <a:pPr algn="just">
                        <a:spcAft>
                          <a:spcPts val="0"/>
                        </a:spcAft>
                      </a:pPr>
                      <a:r>
                        <a:rPr lang="vi-VN" sz="1800" dirty="0" smtClean="0"/>
                        <a:t> Tảo </a:t>
                      </a:r>
                      <a:r>
                        <a:rPr lang="vi-VN" sz="1800" dirty="0"/>
                        <a:t>hôn; xâm hại tình dục bởi người thân quen hoặc/ người lạ; phân biệt đối xử trong nuôi duỡng và chăm sóc y tế cho trẻ em gái so với em trai; mại dâm trẻ em; lao động trẻ em.</a:t>
                      </a:r>
                      <a:endParaRPr lang="en-US" sz="1800" dirty="0"/>
                    </a:p>
                  </a:txBody>
                  <a:tcPr marL="5907" marR="5907" marT="0" marB="0" anchor="b"/>
                </a:tc>
                <a:extLst>
                  <a:ext uri="{0D108BD9-81ED-4DB2-BD59-A6C34878D82A}">
                    <a16:rowId xmlns:a16="http://schemas.microsoft.com/office/drawing/2014/main" xmlns="" val="2535807894"/>
                  </a:ext>
                </a:extLst>
              </a:tr>
            </a:tbl>
          </a:graphicData>
        </a:graphic>
      </p:graphicFrame>
    </p:spTree>
    <p:extLst>
      <p:ext uri="{BB962C8B-B14F-4D97-AF65-F5344CB8AC3E}">
        <p14:creationId xmlns:p14="http://schemas.microsoft.com/office/powerpoint/2010/main" xmlns="" val="1555101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a:t>KHÁI NIỆM VỀ BẠO LỰC </a:t>
            </a:r>
            <a:r>
              <a:rPr lang="vi-VN" b="1" dirty="0" smtClean="0"/>
              <a:t>GIỚI (tiếp)</a:t>
            </a:r>
            <a:endParaRPr lang="en-US" b="1" dirty="0"/>
          </a:p>
        </p:txBody>
      </p:sp>
      <p:sp>
        <p:nvSpPr>
          <p:cNvPr id="3" name="Content Placeholder 2"/>
          <p:cNvSpPr>
            <a:spLocks noGrp="1"/>
          </p:cNvSpPr>
          <p:nvPr>
            <p:ph idx="1"/>
          </p:nvPr>
        </p:nvSpPr>
        <p:spPr>
          <a:xfrm>
            <a:off x="437443" y="2138269"/>
            <a:ext cx="10259840" cy="1111344"/>
          </a:xfrm>
        </p:spPr>
        <p:txBody>
          <a:bodyPr/>
          <a:lstStyle/>
          <a:p>
            <a:pPr marL="0" indent="0" algn="just">
              <a:buNone/>
            </a:pPr>
            <a:r>
              <a:rPr lang="vi-VN" dirty="0"/>
              <a:t>C</a:t>
            </a:r>
            <a:r>
              <a:rPr lang="vi-VN" dirty="0" smtClean="0"/>
              <a:t>ó </a:t>
            </a:r>
            <a:r>
              <a:rPr lang="vi-VN" dirty="0"/>
              <a:t>thể xảy ra tại bất kỳ giai đoạn nào của cuộc đời, chủ yếu là cuộc đời người phụ nữ - từ khi còn là mầm sống trong bụng mẹ tới tuổi </a:t>
            </a:r>
            <a:r>
              <a:rPr lang="vi-VN" dirty="0" smtClean="0"/>
              <a:t>già</a:t>
            </a:r>
          </a:p>
          <a:p>
            <a:pPr marL="0" indent="0" algn="just">
              <a:buNone/>
            </a:pPr>
            <a:endParaRPr lang="vi-VN" dirty="0"/>
          </a:p>
          <a:p>
            <a:pPr marL="0" indent="0" algn="just">
              <a:buNone/>
            </a:pPr>
            <a:endParaRPr lang="vi-VN" dirty="0" smtClean="0">
              <a:solidFill>
                <a:srgbClr val="FF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xmlns="" val="1783358875"/>
              </p:ext>
            </p:extLst>
          </p:nvPr>
        </p:nvGraphicFramePr>
        <p:xfrm>
          <a:off x="437443" y="2693942"/>
          <a:ext cx="10486467" cy="3819400"/>
        </p:xfrm>
        <a:graphic>
          <a:graphicData uri="http://schemas.openxmlformats.org/drawingml/2006/table">
            <a:tbl>
              <a:tblPr firstRow="1" bandRow="1">
                <a:tableStyleId>{5C22544A-7EE6-4342-B048-85BDC9FD1C3A}</a:tableStyleId>
              </a:tblPr>
              <a:tblGrid>
                <a:gridCol w="1198740">
                  <a:extLst>
                    <a:ext uri="{9D8B030D-6E8A-4147-A177-3AD203B41FA5}">
                      <a16:colId xmlns:a16="http://schemas.microsoft.com/office/drawing/2014/main" xmlns="" val="1079399720"/>
                    </a:ext>
                  </a:extLst>
                </a:gridCol>
                <a:gridCol w="9287727">
                  <a:extLst>
                    <a:ext uri="{9D8B030D-6E8A-4147-A177-3AD203B41FA5}">
                      <a16:colId xmlns:a16="http://schemas.microsoft.com/office/drawing/2014/main" xmlns="" val="2598829008"/>
                    </a:ext>
                  </a:extLst>
                </a:gridCol>
              </a:tblGrid>
              <a:tr h="954850">
                <a:tc>
                  <a:txBody>
                    <a:bodyPr/>
                    <a:lstStyle/>
                    <a:p>
                      <a:pPr algn="ctr">
                        <a:spcAft>
                          <a:spcPts val="0"/>
                        </a:spcAft>
                      </a:pPr>
                      <a:r>
                        <a:rPr lang="vi-VN" sz="1800" dirty="0"/>
                        <a:t>Giai đoạn</a:t>
                      </a:r>
                      <a:endParaRPr lang="en-US" sz="1800" dirty="0"/>
                    </a:p>
                  </a:txBody>
                  <a:tcPr marL="5907" marR="5907" marT="0" marB="0" anchor="b"/>
                </a:tc>
                <a:tc>
                  <a:txBody>
                    <a:bodyPr/>
                    <a:lstStyle/>
                    <a:p>
                      <a:pPr algn="ctr">
                        <a:spcAft>
                          <a:spcPts val="0"/>
                        </a:spcAft>
                      </a:pPr>
                      <a:r>
                        <a:rPr lang="vi-VN" sz="1800" dirty="0"/>
                        <a:t>Các dạng bạo lực</a:t>
                      </a:r>
                      <a:endParaRPr lang="en-US" sz="1800" dirty="0"/>
                    </a:p>
                  </a:txBody>
                  <a:tcPr marL="5907" marR="5907" marT="0" marB="0" anchor="b"/>
                </a:tc>
                <a:extLst>
                  <a:ext uri="{0D108BD9-81ED-4DB2-BD59-A6C34878D82A}">
                    <a16:rowId xmlns:a16="http://schemas.microsoft.com/office/drawing/2014/main" xmlns="" val="3817276019"/>
                  </a:ext>
                </a:extLst>
              </a:tr>
              <a:tr h="954850">
                <a:tc>
                  <a:txBody>
                    <a:bodyPr/>
                    <a:lstStyle/>
                    <a:p>
                      <a:pPr algn="ctr">
                        <a:spcAft>
                          <a:spcPts val="0"/>
                        </a:spcAft>
                      </a:pPr>
                      <a:r>
                        <a:rPr lang="vi-VN" sz="1800" dirty="0"/>
                        <a:t>Thời thiếu niên</a:t>
                      </a:r>
                      <a:endParaRPr lang="en-US" sz="1800" dirty="0"/>
                    </a:p>
                  </a:txBody>
                  <a:tcPr marL="5907" marR="5907" marT="0" marB="0" anchor="b"/>
                </a:tc>
                <a:tc>
                  <a:txBody>
                    <a:bodyPr/>
                    <a:lstStyle/>
                    <a:p>
                      <a:pPr algn="just">
                        <a:spcAft>
                          <a:spcPts val="0"/>
                        </a:spcAft>
                      </a:pPr>
                      <a:r>
                        <a:rPr lang="vi-VN" sz="1800" dirty="0" smtClean="0"/>
                        <a:t> Bạo </a:t>
                      </a:r>
                      <a:r>
                        <a:rPr lang="vi-VN" sz="1800" dirty="0"/>
                        <a:t>lực trong quá trình hẹn hò; lạm dụng tình dục ở trường học; hiếp dâm; quấy rối tình dục; mại dâm ép buộc; buôn bán phụ nữ; tảo hôn.</a:t>
                      </a:r>
                      <a:endParaRPr lang="en-US" sz="1800" dirty="0"/>
                    </a:p>
                  </a:txBody>
                  <a:tcPr marL="5907" marR="5907" marT="0" marB="0"/>
                </a:tc>
                <a:extLst>
                  <a:ext uri="{0D108BD9-81ED-4DB2-BD59-A6C34878D82A}">
                    <a16:rowId xmlns:a16="http://schemas.microsoft.com/office/drawing/2014/main" xmlns="" val="495372056"/>
                  </a:ext>
                </a:extLst>
              </a:tr>
              <a:tr h="954850">
                <a:tc>
                  <a:txBody>
                    <a:bodyPr/>
                    <a:lstStyle/>
                    <a:p>
                      <a:pPr algn="ctr">
                        <a:spcAft>
                          <a:spcPts val="0"/>
                        </a:spcAft>
                      </a:pPr>
                      <a:r>
                        <a:rPr lang="vi-VN" sz="1800" dirty="0"/>
                        <a:t>Tuổi sinh sản</a:t>
                      </a:r>
                      <a:endParaRPr lang="en-US" sz="1800" dirty="0"/>
                    </a:p>
                  </a:txBody>
                  <a:tcPr marL="5907" marR="5907" marT="0" marB="0" anchor="ctr"/>
                </a:tc>
                <a:tc>
                  <a:txBody>
                    <a:bodyPr/>
                    <a:lstStyle/>
                    <a:p>
                      <a:pPr algn="just">
                        <a:spcAft>
                          <a:spcPts val="0"/>
                        </a:spcAft>
                      </a:pPr>
                      <a:r>
                        <a:rPr lang="vi-VN" sz="1800" dirty="0" smtClean="0"/>
                        <a:t> Ngược </a:t>
                      </a:r>
                      <a:r>
                        <a:rPr lang="vi-VN" sz="1800" dirty="0"/>
                        <a:t>đãi phụ nữ bởi chồng hay bạn tình là nam giới; hiếp dâm trong hôn nhân; ngược đãi vì của hồi môn; giết bạn tình; lạm dụng về tâm lý; quấy rối tình dục; hiếp dâm; ngược đãi phụ nữ tàn tật.</a:t>
                      </a:r>
                      <a:endParaRPr lang="en-US" sz="1800" dirty="0"/>
                    </a:p>
                  </a:txBody>
                  <a:tcPr marL="5907" marR="5907" marT="0" marB="0" anchor="b"/>
                </a:tc>
                <a:extLst>
                  <a:ext uri="{0D108BD9-81ED-4DB2-BD59-A6C34878D82A}">
                    <a16:rowId xmlns:a16="http://schemas.microsoft.com/office/drawing/2014/main" xmlns="" val="2703681001"/>
                  </a:ext>
                </a:extLst>
              </a:tr>
              <a:tr h="954850">
                <a:tc>
                  <a:txBody>
                    <a:bodyPr/>
                    <a:lstStyle/>
                    <a:p>
                      <a:pPr algn="ctr">
                        <a:spcAft>
                          <a:spcPts val="0"/>
                        </a:spcAft>
                      </a:pPr>
                      <a:endParaRPr lang="en-US" sz="1800" dirty="0" smtClean="0"/>
                    </a:p>
                    <a:p>
                      <a:pPr algn="ctr">
                        <a:spcAft>
                          <a:spcPts val="0"/>
                        </a:spcAft>
                      </a:pPr>
                      <a:r>
                        <a:rPr lang="vi-VN" sz="1800" dirty="0" smtClean="0"/>
                        <a:t>Tuổi </a:t>
                      </a:r>
                      <a:r>
                        <a:rPr lang="vi-VN" sz="1800" dirty="0"/>
                        <a:t>già</a:t>
                      </a:r>
                      <a:endParaRPr lang="en-US" sz="1800" dirty="0"/>
                    </a:p>
                  </a:txBody>
                  <a:tcPr marL="5907" marR="5907" marT="0" marB="0"/>
                </a:tc>
                <a:tc>
                  <a:txBody>
                    <a:bodyPr/>
                    <a:lstStyle/>
                    <a:p>
                      <a:pPr algn="just">
                        <a:spcAft>
                          <a:spcPts val="0"/>
                        </a:spcAft>
                      </a:pPr>
                      <a:r>
                        <a:rPr lang="vi-VN" sz="1800" dirty="0" smtClean="0"/>
                        <a:t>Ngược </a:t>
                      </a:r>
                      <a:r>
                        <a:rPr lang="vi-VN" sz="1800" dirty="0"/>
                        <a:t>đãi phụ nữ góa; ngược đãi người già; xâm hại/lạm dụng tình dục; cưỡng đoạt tài sản.</a:t>
                      </a:r>
                      <a:endParaRPr lang="en-US" sz="1800" dirty="0"/>
                    </a:p>
                  </a:txBody>
                  <a:tcPr marL="5907" marR="5907" marT="0" marB="0" anchor="b"/>
                </a:tc>
                <a:extLst>
                  <a:ext uri="{0D108BD9-81ED-4DB2-BD59-A6C34878D82A}">
                    <a16:rowId xmlns:a16="http://schemas.microsoft.com/office/drawing/2014/main" xmlns="" val="2714952524"/>
                  </a:ext>
                </a:extLst>
              </a:tr>
            </a:tbl>
          </a:graphicData>
        </a:graphic>
      </p:graphicFrame>
    </p:spTree>
    <p:extLst>
      <p:ext uri="{BB962C8B-B14F-4D97-AF65-F5344CB8AC3E}">
        <p14:creationId xmlns:p14="http://schemas.microsoft.com/office/powerpoint/2010/main" xmlns="" val="1555101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a:t>KHÁI NIỆM VỀ BẠO LỰC </a:t>
            </a:r>
            <a:r>
              <a:rPr lang="vi-VN" b="1" dirty="0" smtClean="0"/>
              <a:t>GIỚI (tiếp)</a:t>
            </a:r>
            <a:endParaRPr lang="en-US" b="1" dirty="0"/>
          </a:p>
        </p:txBody>
      </p:sp>
      <p:sp>
        <p:nvSpPr>
          <p:cNvPr id="3" name="Content Placeholder 2"/>
          <p:cNvSpPr>
            <a:spLocks noGrp="1"/>
          </p:cNvSpPr>
          <p:nvPr>
            <p:ph idx="1"/>
          </p:nvPr>
        </p:nvSpPr>
        <p:spPr>
          <a:xfrm>
            <a:off x="540630" y="1871003"/>
            <a:ext cx="10259840" cy="4882496"/>
          </a:xfrm>
        </p:spPr>
        <p:txBody>
          <a:bodyPr>
            <a:normAutofit/>
          </a:bodyPr>
          <a:lstStyle/>
          <a:p>
            <a:pPr algn="just"/>
            <a:r>
              <a:rPr lang="vi-VN" sz="2800" dirty="0"/>
              <a:t>Bạo lực với phụ nữ là một hình thức bạo lực trên cơ sở giới (BLG) chủ yếu và trong nhiều trường hợp, hai thuật ngữ này được sử dụng thay thế cho nhau. Bạo lực với phụ nữ cũng như BLG, đều có gốc rễ từ tình trạng bất bình đẳng giới, tiếp tục là một trong những hành vi vi phạm nhân quyền phổ biến nhất trên toàn cầu, và tại Việt Nam</a:t>
            </a:r>
            <a:r>
              <a:rPr lang="vi-VN" sz="2800" dirty="0" smtClean="0"/>
              <a:t>.</a:t>
            </a:r>
          </a:p>
          <a:p>
            <a:pPr algn="just"/>
            <a:r>
              <a:rPr lang="vi-VN" sz="2800" dirty="0" smtClean="0"/>
              <a:t>Bạo </a:t>
            </a:r>
            <a:r>
              <a:rPr lang="vi-VN" sz="2800" dirty="0"/>
              <a:t>lực đối với phụ nữ là hiện tượng còn đang xảy ra phổ biến khắp nơi trên thế giới, bao gồm cả Việt Nam và xảy ra dưới mọi hình </a:t>
            </a:r>
            <a:r>
              <a:rPr lang="vi-VN" sz="2800" dirty="0" smtClean="0"/>
              <a:t>thức</a:t>
            </a:r>
            <a:endParaRPr lang="vi-VN" sz="2800" dirty="0" smtClean="0"/>
          </a:p>
        </p:txBody>
      </p:sp>
    </p:spTree>
    <p:extLst>
      <p:ext uri="{BB962C8B-B14F-4D97-AF65-F5344CB8AC3E}">
        <p14:creationId xmlns:p14="http://schemas.microsoft.com/office/powerpoint/2010/main" xmlns="" val="1007943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78301"/>
          </a:xfrm>
        </p:spPr>
        <p:txBody>
          <a:bodyPr/>
          <a:lstStyle/>
          <a:p>
            <a:r>
              <a:rPr lang="vi-VN" b="1" dirty="0"/>
              <a:t>KHÁI NIỆM VỀ BẠO LỰC </a:t>
            </a:r>
            <a:r>
              <a:rPr lang="vi-VN" b="1" dirty="0" smtClean="0"/>
              <a:t>GIỚI (tiếp)</a:t>
            </a:r>
            <a:endParaRPr lang="en-US" b="1" dirty="0"/>
          </a:p>
        </p:txBody>
      </p:sp>
      <p:sp>
        <p:nvSpPr>
          <p:cNvPr id="3" name="Content Placeholder 2"/>
          <p:cNvSpPr>
            <a:spLocks noGrp="1"/>
          </p:cNvSpPr>
          <p:nvPr>
            <p:ph idx="1"/>
          </p:nvPr>
        </p:nvSpPr>
        <p:spPr>
          <a:xfrm>
            <a:off x="540630" y="1871003"/>
            <a:ext cx="10259840" cy="4882496"/>
          </a:xfrm>
        </p:spPr>
        <p:txBody>
          <a:bodyPr>
            <a:normAutofit/>
          </a:bodyPr>
          <a:lstStyle/>
          <a:p>
            <a:pPr algn="just"/>
            <a:r>
              <a:rPr lang="vi-VN" sz="2800" dirty="0" smtClean="0"/>
              <a:t>Các </a:t>
            </a:r>
            <a:r>
              <a:rPr lang="vi-VN" sz="2800" dirty="0"/>
              <a:t>dạng bạo lực thường không xảy ra riêng lẻ mà thường kết hợp với nhau - nạn nhân của bạo lực gia đình thường chịu đồng thời hai hoặc ba, bốn dạng bạo lực khác nhau và xảy ra với mức độ và tần suất tăng </a:t>
            </a:r>
            <a:r>
              <a:rPr lang="vi-VN" sz="2800" dirty="0" smtClean="0"/>
              <a:t>dần</a:t>
            </a:r>
          </a:p>
          <a:p>
            <a:pPr algn="just"/>
            <a:r>
              <a:rPr lang="vi-VN" sz="2800" dirty="0"/>
              <a:t>Rất nhiều hành vi bạo lực đối với phụ nữ đã được xã hội và dư luận chấp nhận và xem như các hành xử xã hội bình thường</a:t>
            </a:r>
            <a:endParaRPr lang="en-US" sz="2800" dirty="0"/>
          </a:p>
        </p:txBody>
      </p:sp>
    </p:spTree>
    <p:extLst>
      <p:ext uri="{BB962C8B-B14F-4D97-AF65-F5344CB8AC3E}">
        <p14:creationId xmlns:p14="http://schemas.microsoft.com/office/powerpoint/2010/main" xmlns="" val="1007943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08633"/>
          </a:xfrm>
        </p:spPr>
        <p:txBody>
          <a:bodyPr/>
          <a:lstStyle/>
          <a:p>
            <a:r>
              <a:rPr lang="vi-VN" b="1" dirty="0" smtClean="0"/>
              <a:t>Khung pháp lý về phòng, chống bạo lực giới</a:t>
            </a:r>
            <a:endParaRPr lang="en-US" b="1" dirty="0"/>
          </a:p>
        </p:txBody>
      </p:sp>
      <p:sp>
        <p:nvSpPr>
          <p:cNvPr id="3" name="Content Placeholder 2"/>
          <p:cNvSpPr>
            <a:spLocks noGrp="1"/>
          </p:cNvSpPr>
          <p:nvPr>
            <p:ph idx="1"/>
          </p:nvPr>
        </p:nvSpPr>
        <p:spPr>
          <a:xfrm>
            <a:off x="540630" y="1410790"/>
            <a:ext cx="10259840" cy="5159828"/>
          </a:xfrm>
        </p:spPr>
        <p:txBody>
          <a:bodyPr>
            <a:normAutofit/>
          </a:bodyPr>
          <a:lstStyle/>
          <a:p>
            <a:pPr algn="just"/>
            <a:r>
              <a:rPr lang="en-US" sz="2800" dirty="0" err="1">
                <a:latin typeface="Tahoma" panose="020B0604030504040204" pitchFamily="34" charset="0"/>
                <a:ea typeface="Tahoma" panose="020B0604030504040204" pitchFamily="34" charset="0"/>
                <a:cs typeface="Tahoma" panose="020B0604030504040204" pitchFamily="34" charset="0"/>
              </a:rPr>
              <a:t>Việt</a:t>
            </a:r>
            <a:r>
              <a:rPr lang="en-US" sz="2800" dirty="0">
                <a:latin typeface="Tahoma" panose="020B0604030504040204" pitchFamily="34" charset="0"/>
                <a:ea typeface="Tahoma" panose="020B0604030504040204" pitchFamily="34" charset="0"/>
                <a:cs typeface="Tahoma" panose="020B0604030504040204" pitchFamily="34" charset="0"/>
              </a:rPr>
              <a:t> Nam </a:t>
            </a:r>
            <a:r>
              <a:rPr lang="en-US" sz="2800" dirty="0" err="1">
                <a:latin typeface="Tahoma" panose="020B0604030504040204" pitchFamily="34" charset="0"/>
                <a:ea typeface="Tahoma" panose="020B0604030504040204" pitchFamily="34" charset="0"/>
                <a:cs typeface="Tahoma" panose="020B0604030504040204" pitchFamily="34" charset="0"/>
              </a:rPr>
              <a:t>chưa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nghĩa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chính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về</a:t>
            </a:r>
            <a:r>
              <a:rPr lang="en-US" sz="2800" dirty="0">
                <a:latin typeface="Tahoma" panose="020B0604030504040204" pitchFamily="34" charset="0"/>
                <a:ea typeface="Tahoma" panose="020B0604030504040204" pitchFamily="34" charset="0"/>
                <a:cs typeface="Tahoma" panose="020B0604030504040204" pitchFamily="34" charset="0"/>
              </a:rPr>
              <a:t> BLG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Tuy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nhiên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BLG </a:t>
            </a:r>
            <a:r>
              <a:rPr lang="en-US" sz="2800" dirty="0" err="1">
                <a:latin typeface="Tahoma" panose="020B0604030504040204" pitchFamily="34" charset="0"/>
                <a:ea typeface="Tahoma" panose="020B0604030504040204" pitchFamily="34" charset="0"/>
                <a:cs typeface="Tahoma" panose="020B0604030504040204" pitchFamily="34" charset="0"/>
              </a:rPr>
              <a:t>khác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xử</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lý</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thông</a:t>
            </a:r>
            <a:r>
              <a:rPr lang="en-US" sz="2800" dirty="0">
                <a:latin typeface="Tahoma" panose="020B0604030504040204" pitchFamily="34" charset="0"/>
                <a:ea typeface="Tahoma" panose="020B0604030504040204" pitchFamily="34" charset="0"/>
                <a:cs typeface="Tahoma" panose="020B0604030504040204" pitchFamily="34" charset="0"/>
              </a:rPr>
              <a:t> qua </a:t>
            </a:r>
            <a:r>
              <a:rPr lang="en-US" sz="2800" dirty="0" err="1">
                <a:latin typeface="Tahoma" panose="020B0604030504040204" pitchFamily="34" charset="0"/>
                <a:ea typeface="Tahoma" panose="020B0604030504040204" pitchFamily="34" charset="0"/>
                <a:cs typeface="Tahoma" panose="020B0604030504040204" pitchFamily="34" charset="0"/>
              </a:rPr>
              <a:t>nhiều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khuôn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khổ</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này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gồm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việc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nghiêm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BLG, </a:t>
            </a:r>
            <a:r>
              <a:rPr lang="en-US" sz="2800" dirty="0" err="1">
                <a:latin typeface="Tahoma" panose="020B0604030504040204" pitchFamily="34" charset="0"/>
                <a:ea typeface="Tahoma" panose="020B0604030504040204" pitchFamily="34" charset="0"/>
                <a:cs typeface="Tahoma" panose="020B0604030504040204" pitchFamily="34" charset="0"/>
              </a:rPr>
              <a:t>bao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gồm</a:t>
            </a:r>
            <a:r>
              <a:rPr lang="en-US" sz="2800" dirty="0" smtClean="0">
                <a:latin typeface="Tahoma" panose="020B0604030504040204" pitchFamily="34" charset="0"/>
                <a:ea typeface="Tahoma" panose="020B0604030504040204" pitchFamily="34" charset="0"/>
                <a:cs typeface="Tahoma" panose="020B0604030504040204" pitchFamily="34" charset="0"/>
              </a:rPr>
              <a:t>:</a:t>
            </a:r>
            <a:endParaRPr lang="vi-VN" sz="2800" dirty="0" smtClean="0">
              <a:latin typeface="Tahoma" panose="020B0604030504040204" pitchFamily="34" charset="0"/>
              <a:ea typeface="Tahoma" panose="020B0604030504040204" pitchFamily="34" charset="0"/>
              <a:cs typeface="Tahoma" panose="020B0604030504040204" pitchFamily="34" charset="0"/>
            </a:endParaRPr>
          </a:p>
          <a:p>
            <a:pPr lvl="1">
              <a:buFont typeface="Wingdings" panose="05000000000000000000" pitchFamily="2" charset="2"/>
              <a:buChar char="Ø"/>
            </a:pPr>
            <a:r>
              <a:rPr lang="en-US" sz="2800" dirty="0" err="1">
                <a:latin typeface="Tahoma" panose="020B0604030504040204" pitchFamily="34" charset="0"/>
                <a:ea typeface="Tahoma" panose="020B0604030504040204" pitchFamily="34" charset="0"/>
                <a:cs typeface="Tahoma" panose="020B0604030504040204" pitchFamily="34" charset="0"/>
              </a:rPr>
              <a:t>Bạo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bị</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nghiêm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theo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Hôn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t>
            </a:r>
            <a:r>
              <a:rPr lang="vi-VN" sz="2800" dirty="0">
                <a:latin typeface="Tahoma" panose="020B0604030504040204" pitchFamily="34" charset="0"/>
                <a:ea typeface="Tahoma" panose="020B0604030504040204" pitchFamily="34" charset="0"/>
                <a:cs typeface="Tahoma" panose="020B0604030504040204" pitchFamily="34" charset="0"/>
              </a:rPr>
              <a:t>â</a:t>
            </a:r>
            <a:r>
              <a:rPr lang="en-US" sz="2800" dirty="0">
                <a:latin typeface="Tahoma" panose="020B0604030504040204" pitchFamily="34" charset="0"/>
                <a:ea typeface="Tahoma" panose="020B0604030504040204" pitchFamily="34" charset="0"/>
                <a:cs typeface="Tahoma" panose="020B0604030504040204" pitchFamily="34" charset="0"/>
              </a:rPr>
              <a:t>n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đình</a:t>
            </a:r>
            <a:r>
              <a:rPr lang="en-US" sz="2800" dirty="0">
                <a:latin typeface="Tahoma" panose="020B0604030504040204" pitchFamily="34" charset="0"/>
                <a:ea typeface="Tahoma" panose="020B0604030504040204" pitchFamily="34" charset="0"/>
                <a:cs typeface="Tahoma" panose="020B0604030504040204" pitchFamily="34" charset="0"/>
              </a:rPr>
              <a:t> (2014);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smtClean="0">
                <a:latin typeface="Tahoma" panose="020B0604030504040204" pitchFamily="34" charset="0"/>
                <a:ea typeface="Tahoma" panose="020B0604030504040204" pitchFamily="34" charset="0"/>
                <a:cs typeface="Tahoma" panose="020B0604030504040204" pitchFamily="34" charset="0"/>
              </a:rPr>
              <a:t>B</a:t>
            </a:r>
            <a:r>
              <a:rPr lang="vi-VN" sz="2800" dirty="0">
                <a:latin typeface="Tahoma" panose="020B0604030504040204" pitchFamily="34" charset="0"/>
                <a:ea typeface="Tahoma" panose="020B0604030504040204" pitchFamily="34" charset="0"/>
                <a:cs typeface="Tahoma" panose="020B0604030504040204" pitchFamily="34" charset="0"/>
              </a:rPr>
              <a:t>ì</a:t>
            </a:r>
            <a:r>
              <a:rPr lang="en-US" sz="2800" dirty="0" err="1" smtClean="0">
                <a:latin typeface="Tahoma" panose="020B0604030504040204" pitchFamily="34" charset="0"/>
                <a:ea typeface="Tahoma" panose="020B0604030504040204" pitchFamily="34" charset="0"/>
                <a:cs typeface="Tahoma" panose="020B0604030504040204" pitchFamily="34" charset="0"/>
              </a:rPr>
              <a:t>nh</a:t>
            </a:r>
            <a:r>
              <a:rPr lang="en-US" sz="2800" dirty="0" smtClean="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đẳng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giới</a:t>
            </a:r>
            <a:r>
              <a:rPr lang="en-US" sz="2800" dirty="0">
                <a:latin typeface="Tahoma" panose="020B0604030504040204" pitchFamily="34" charset="0"/>
                <a:ea typeface="Tahoma" panose="020B0604030504040204" pitchFamily="34" charset="0"/>
                <a:cs typeface="Tahoma" panose="020B0604030504040204" pitchFamily="34" charset="0"/>
              </a:rPr>
              <a:t> (2006);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Phòng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đinh</a:t>
            </a:r>
            <a:r>
              <a:rPr lang="en-US" sz="2800" dirty="0">
                <a:latin typeface="Tahoma" panose="020B0604030504040204" pitchFamily="34" charset="0"/>
                <a:ea typeface="Tahoma" panose="020B0604030504040204" pitchFamily="34" charset="0"/>
                <a:cs typeface="Tahoma" panose="020B0604030504040204" pitchFamily="34" charset="0"/>
              </a:rPr>
              <a:t> (2007</a:t>
            </a:r>
            <a:r>
              <a:rPr lang="vi-VN"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Luật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em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năm</a:t>
            </a:r>
            <a:r>
              <a:rPr lang="en-US" sz="2800" dirty="0">
                <a:latin typeface="Tahoma" panose="020B0604030504040204" pitchFamily="34" charset="0"/>
                <a:ea typeface="Tahoma" panose="020B0604030504040204" pitchFamily="34" charset="0"/>
                <a:cs typeface="Tahoma" panose="020B0604030504040204" pitchFamily="34" charset="0"/>
              </a:rPr>
              <a:t> (2016). </a:t>
            </a:r>
            <a:endParaRPr lang="vi-VN" sz="28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959595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30" y="702157"/>
            <a:ext cx="10259841" cy="708633"/>
          </a:xfrm>
        </p:spPr>
        <p:txBody>
          <a:bodyPr/>
          <a:lstStyle/>
          <a:p>
            <a:r>
              <a:rPr lang="vi-VN" b="1" dirty="0" smtClean="0"/>
              <a:t>Khung pháp lý về phòng, chống bạo lực giới</a:t>
            </a:r>
            <a:endParaRPr lang="en-US" b="1" dirty="0"/>
          </a:p>
        </p:txBody>
      </p:sp>
      <p:sp>
        <p:nvSpPr>
          <p:cNvPr id="3" name="Content Placeholder 2"/>
          <p:cNvSpPr>
            <a:spLocks noGrp="1"/>
          </p:cNvSpPr>
          <p:nvPr>
            <p:ph idx="1"/>
          </p:nvPr>
        </p:nvSpPr>
        <p:spPr>
          <a:xfrm>
            <a:off x="540630" y="1856934"/>
            <a:ext cx="10259840" cy="4769953"/>
          </a:xfrm>
        </p:spPr>
        <p:txBody>
          <a:bodyPr>
            <a:normAutofit/>
          </a:bodyPr>
          <a:lstStyle/>
          <a:p>
            <a:pPr lvl="1" algn="just">
              <a:buFont typeface="Wingdings" panose="05000000000000000000" pitchFamily="2" charset="2"/>
              <a:buChar char="Ø"/>
            </a:pPr>
            <a:r>
              <a:rPr lang="en-US" sz="2400" dirty="0" err="1" smtClean="0">
                <a:latin typeface="Tahoma" panose="020B0604030504040204" pitchFamily="34" charset="0"/>
                <a:ea typeface="Tahoma" panose="020B0604030504040204" pitchFamily="34" charset="0"/>
                <a:cs typeface="Tahoma" panose="020B0604030504040204" pitchFamily="34" charset="0"/>
              </a:rPr>
              <a:t>Bộ</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luật</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Hình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sự</a:t>
            </a:r>
            <a:r>
              <a:rPr lang="en-US" sz="2400" dirty="0">
                <a:latin typeface="Tahoma" panose="020B0604030504040204" pitchFamily="34" charset="0"/>
                <a:ea typeface="Tahoma" panose="020B0604030504040204" pitchFamily="34" charset="0"/>
                <a:cs typeface="Tahoma" panose="020B0604030504040204" pitchFamily="34" charset="0"/>
              </a:rPr>
              <a:t> (2015) </a:t>
            </a:r>
            <a:r>
              <a:rPr lang="en-US" sz="2400" dirty="0" err="1">
                <a:latin typeface="Tahoma" panose="020B0604030504040204" pitchFamily="34" charset="0"/>
                <a:ea typeface="Tahoma" panose="020B0604030504040204" pitchFamily="34" charset="0"/>
                <a:cs typeface="Tahoma" panose="020B0604030504040204" pitchFamily="34" charset="0"/>
              </a:rPr>
              <a:t>quy</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định</a:t>
            </a:r>
            <a:r>
              <a:rPr lang="en-US" sz="2400" dirty="0">
                <a:latin typeface="Tahoma" panose="020B0604030504040204" pitchFamily="34" charset="0"/>
                <a:ea typeface="Tahoma" panose="020B0604030504040204" pitchFamily="34" charset="0"/>
                <a:cs typeface="Tahoma" panose="020B0604030504040204" pitchFamily="34" charset="0"/>
              </a:rPr>
              <a:t> </a:t>
            </a:r>
            <a:r>
              <a:rPr lang="vi-VN" sz="2400" dirty="0" smtClean="0">
                <a:latin typeface="Tahoma" panose="020B0604030504040204" pitchFamily="34" charset="0"/>
                <a:ea typeface="Tahoma" panose="020B0604030504040204" pitchFamily="34" charset="0"/>
                <a:cs typeface="Tahoma" panose="020B0604030504040204" pitchFamily="34" charset="0"/>
              </a:rPr>
              <a:t>các </a:t>
            </a:r>
            <a:r>
              <a:rPr lang="en-US" sz="2400" dirty="0" err="1" smtClean="0">
                <a:latin typeface="Tahoma" panose="020B0604030504040204" pitchFamily="34" charset="0"/>
                <a:ea typeface="Tahoma" panose="020B0604030504040204" pitchFamily="34" charset="0"/>
                <a:cs typeface="Tahoma" panose="020B0604030504040204" pitchFamily="34" charset="0"/>
              </a:rPr>
              <a:t>tội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danh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liên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quan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trực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tiếp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đến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xâm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hại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tình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dục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bao</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gồm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xâm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hại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tình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dục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đối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với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phụ</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nữ</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và</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trẻ</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em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gái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như</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tội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hiếp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Điều</a:t>
            </a:r>
            <a:r>
              <a:rPr lang="en-US" sz="2400" dirty="0">
                <a:latin typeface="Tahoma" panose="020B0604030504040204" pitchFamily="34" charset="0"/>
                <a:ea typeface="Tahoma" panose="020B0604030504040204" pitchFamily="34" charset="0"/>
                <a:cs typeface="Tahoma" panose="020B0604030504040204" pitchFamily="34" charset="0"/>
              </a:rPr>
              <a:t> 141), </a:t>
            </a:r>
            <a:r>
              <a:rPr lang="en-US" sz="2400" dirty="0" err="1">
                <a:latin typeface="Tahoma" panose="020B0604030504040204" pitchFamily="34" charset="0"/>
                <a:ea typeface="Tahoma" panose="020B0604030504040204" pitchFamily="34" charset="0"/>
                <a:cs typeface="Tahoma" panose="020B0604030504040204" pitchFamily="34" charset="0"/>
              </a:rPr>
              <a:t>tội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hiếp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người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dưới</a:t>
            </a:r>
            <a:r>
              <a:rPr lang="en-US" sz="2400" dirty="0">
                <a:latin typeface="Tahoma" panose="020B0604030504040204" pitchFamily="34" charset="0"/>
                <a:ea typeface="Tahoma" panose="020B0604030504040204" pitchFamily="34" charset="0"/>
                <a:cs typeface="Tahoma" panose="020B0604030504040204" pitchFamily="34" charset="0"/>
              </a:rPr>
              <a:t> 16 </a:t>
            </a:r>
            <a:r>
              <a:rPr lang="en-US" sz="2400" dirty="0" err="1">
                <a:latin typeface="Tahoma" panose="020B0604030504040204" pitchFamily="34" charset="0"/>
                <a:ea typeface="Tahoma" panose="020B0604030504040204" pitchFamily="34" charset="0"/>
                <a:cs typeface="Tahoma" panose="020B0604030504040204" pitchFamily="34" charset="0"/>
              </a:rPr>
              <a:t>tuổi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Điều</a:t>
            </a:r>
            <a:r>
              <a:rPr lang="en-US" sz="2400" dirty="0">
                <a:latin typeface="Tahoma" panose="020B0604030504040204" pitchFamily="34" charset="0"/>
                <a:ea typeface="Tahoma" panose="020B0604030504040204" pitchFamily="34" charset="0"/>
                <a:cs typeface="Tahoma" panose="020B0604030504040204" pitchFamily="34" charset="0"/>
              </a:rPr>
              <a:t> 142), </a:t>
            </a:r>
            <a:r>
              <a:rPr lang="en-US" sz="2400" dirty="0" err="1">
                <a:latin typeface="Tahoma" panose="020B0604030504040204" pitchFamily="34" charset="0"/>
                <a:ea typeface="Tahoma" panose="020B0604030504040204" pitchFamily="34" charset="0"/>
                <a:cs typeface="Tahoma" panose="020B0604030504040204" pitchFamily="34" charset="0"/>
              </a:rPr>
              <a:t>tội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cưỡng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Điều</a:t>
            </a:r>
            <a:r>
              <a:rPr lang="en-US" sz="2400" dirty="0">
                <a:latin typeface="Tahoma" panose="020B0604030504040204" pitchFamily="34" charset="0"/>
                <a:ea typeface="Tahoma" panose="020B0604030504040204" pitchFamily="34" charset="0"/>
                <a:cs typeface="Tahoma" panose="020B0604030504040204" pitchFamily="34" charset="0"/>
              </a:rPr>
              <a:t> 143), </a:t>
            </a:r>
            <a:r>
              <a:rPr lang="vi-VN" sz="2400" dirty="0" err="1">
                <a:latin typeface="Tahoma" panose="020B0604030504040204" pitchFamily="34" charset="0"/>
                <a:ea typeface="Tahoma" panose="020B0604030504040204" pitchFamily="34" charset="0"/>
                <a:cs typeface="Tahoma" panose="020B0604030504040204" pitchFamily="34" charset="0"/>
              </a:rPr>
              <a:t>t</a:t>
            </a:r>
            <a:r>
              <a:rPr lang="en-US" sz="2400" dirty="0" err="1" smtClean="0">
                <a:latin typeface="Tahoma" panose="020B0604030504040204" pitchFamily="34" charset="0"/>
                <a:ea typeface="Tahoma" panose="020B0604030504040204" pitchFamily="34" charset="0"/>
                <a:cs typeface="Tahoma" panose="020B0604030504040204" pitchFamily="34" charset="0"/>
              </a:rPr>
              <a:t>ội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cưỡng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người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từ</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đủ</a:t>
            </a:r>
            <a:r>
              <a:rPr lang="en-US" sz="2400" dirty="0">
                <a:latin typeface="Tahoma" panose="020B0604030504040204" pitchFamily="34" charset="0"/>
                <a:ea typeface="Tahoma" panose="020B0604030504040204" pitchFamily="34" charset="0"/>
                <a:cs typeface="Tahoma" panose="020B0604030504040204" pitchFamily="34" charset="0"/>
              </a:rPr>
              <a:t> 13 </a:t>
            </a:r>
            <a:r>
              <a:rPr lang="en-US" sz="2400" dirty="0" err="1">
                <a:latin typeface="Tahoma" panose="020B0604030504040204" pitchFamily="34" charset="0"/>
                <a:ea typeface="Tahoma" panose="020B0604030504040204" pitchFamily="34" charset="0"/>
                <a:cs typeface="Tahoma" panose="020B0604030504040204" pitchFamily="34" charset="0"/>
              </a:rPr>
              <a:t>tuổi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đến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dưới</a:t>
            </a:r>
            <a:r>
              <a:rPr lang="en-US" sz="2400" dirty="0">
                <a:latin typeface="Tahoma" panose="020B0604030504040204" pitchFamily="34" charset="0"/>
                <a:ea typeface="Tahoma" panose="020B0604030504040204" pitchFamily="34" charset="0"/>
                <a:cs typeface="Tahoma" panose="020B0604030504040204" pitchFamily="34" charset="0"/>
              </a:rPr>
              <a:t> 16 </a:t>
            </a:r>
            <a:r>
              <a:rPr lang="en-US" sz="2400" dirty="0" err="1">
                <a:latin typeface="Tahoma" panose="020B0604030504040204" pitchFamily="34" charset="0"/>
                <a:ea typeface="Tahoma" panose="020B0604030504040204" pitchFamily="34" charset="0"/>
                <a:cs typeface="Tahoma" panose="020B0604030504040204" pitchFamily="34" charset="0"/>
              </a:rPr>
              <a:t>tuổi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Điều</a:t>
            </a:r>
            <a:r>
              <a:rPr lang="en-US" sz="2400" dirty="0">
                <a:latin typeface="Tahoma" panose="020B0604030504040204" pitchFamily="34" charset="0"/>
                <a:ea typeface="Tahoma" panose="020B0604030504040204" pitchFamily="34" charset="0"/>
                <a:cs typeface="Tahoma" panose="020B0604030504040204" pitchFamily="34" charset="0"/>
              </a:rPr>
              <a:t> 144), </a:t>
            </a:r>
            <a:r>
              <a:rPr lang="en-US" sz="2400" dirty="0" err="1">
                <a:latin typeface="Tahoma" panose="020B0604030504040204" pitchFamily="34" charset="0"/>
                <a:ea typeface="Tahoma" panose="020B0604030504040204" pitchFamily="34" charset="0"/>
                <a:cs typeface="Tahoma" panose="020B0604030504040204" pitchFamily="34" charset="0"/>
              </a:rPr>
              <a:t>và</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tội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chứa</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chấp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mại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Điều</a:t>
            </a:r>
            <a:r>
              <a:rPr lang="en-US" sz="2400" dirty="0">
                <a:latin typeface="Tahoma" panose="020B0604030504040204" pitchFamily="34" charset="0"/>
                <a:ea typeface="Tahoma" panose="020B0604030504040204" pitchFamily="34" charset="0"/>
                <a:cs typeface="Tahoma" panose="020B0604030504040204" pitchFamily="34" charset="0"/>
              </a:rPr>
              <a:t> 327) </a:t>
            </a:r>
            <a:r>
              <a:rPr lang="en-US" sz="2400" dirty="0" err="1">
                <a:latin typeface="Tahoma" panose="020B0604030504040204" pitchFamily="34" charset="0"/>
                <a:ea typeface="Tahoma" panose="020B0604030504040204" pitchFamily="34" charset="0"/>
                <a:cs typeface="Tahoma" panose="020B0604030504040204" pitchFamily="34" charset="0"/>
              </a:rPr>
              <a:t>trong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trường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hợp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cưỡng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bức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mại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dâm</a:t>
            </a:r>
            <a:r>
              <a:rPr lang="en-US" sz="2400" dirty="0" smtClean="0">
                <a:latin typeface="Tahoma" panose="020B0604030504040204" pitchFamily="34" charset="0"/>
                <a:ea typeface="Tahoma" panose="020B0604030504040204" pitchFamily="34" charset="0"/>
                <a:cs typeface="Tahoma" panose="020B0604030504040204" pitchFamily="34" charset="0"/>
              </a:rPr>
              <a:t>.</a:t>
            </a:r>
            <a:endParaRPr lang="vi-VN" sz="2400" dirty="0" smtClean="0">
              <a:latin typeface="Tahoma" panose="020B0604030504040204" pitchFamily="34" charset="0"/>
              <a:ea typeface="Tahoma" panose="020B0604030504040204" pitchFamily="34" charset="0"/>
              <a:cs typeface="Tahoma" panose="020B0604030504040204" pitchFamily="34" charset="0"/>
            </a:endParaRPr>
          </a:p>
          <a:p>
            <a:pPr lvl="1" algn="just">
              <a:buFont typeface="Wingdings" panose="05000000000000000000" pitchFamily="2" charset="2"/>
              <a:buChar char="Ø"/>
            </a:pPr>
            <a:r>
              <a:rPr lang="vi-VN" sz="2400" dirty="0">
                <a:ea typeface="Tahoma" panose="020B0604030504040204" pitchFamily="34" charset="0"/>
                <a:cs typeface="Tahoma" panose="020B0604030504040204" pitchFamily="34" charset="0"/>
              </a:rPr>
              <a:t>Luật Khám bệnh, chữa bệnh (2009) cấm lạm dụng nghề nghiệp để xâm phạm thân thể người bệnh (Khoản 10 Điều 6); </a:t>
            </a:r>
            <a:r>
              <a:rPr lang="vi-VN" sz="2400" dirty="0" smtClean="0">
                <a:ea typeface="Tahoma" panose="020B0604030504040204" pitchFamily="34" charset="0"/>
                <a:cs typeface="Tahoma" panose="020B0604030504040204" pitchFamily="34" charset="0"/>
              </a:rPr>
              <a:t>luật </a:t>
            </a:r>
            <a:r>
              <a:rPr lang="vi-VN" sz="2400" dirty="0">
                <a:ea typeface="Tahoma" panose="020B0604030504040204" pitchFamily="34" charset="0"/>
                <a:cs typeface="Tahoma" panose="020B0604030504040204" pitchFamily="34" charset="0"/>
              </a:rPr>
              <a:t>Nuôi con nuôi (2010) cấm lợi dụng việc nuôi con nuôi để xâm hại tình dục (Khoản 1 Điều </a:t>
            </a:r>
            <a:r>
              <a:rPr lang="vi-VN" sz="2400" dirty="0" smtClean="0">
                <a:ea typeface="Tahoma" panose="020B0604030504040204" pitchFamily="34" charset="0"/>
                <a:cs typeface="Tahoma" panose="020B0604030504040204" pitchFamily="34" charset="0"/>
              </a:rPr>
              <a:t>13); luật </a:t>
            </a:r>
            <a:r>
              <a:rPr lang="vi-VN" sz="2400" dirty="0">
                <a:ea typeface="Tahoma" panose="020B0604030504040204" pitchFamily="34" charset="0"/>
                <a:cs typeface="Tahoma" panose="020B0604030504040204" pitchFamily="34" charset="0"/>
              </a:rPr>
              <a:t>Hôn nhân và Gia đình (2014) cấm lợi dụng việc thực hiện quyền về hôn nhân và gia đình để xâm phạm tình dục (điểm I, </a:t>
            </a:r>
            <a:r>
              <a:rPr lang="vi-VN" sz="2400" dirty="0" smtClean="0">
                <a:ea typeface="Tahoma" panose="020B0604030504040204" pitchFamily="34" charset="0"/>
                <a:cs typeface="Tahoma" panose="020B0604030504040204" pitchFamily="34" charset="0"/>
              </a:rPr>
              <a:t>Khoản </a:t>
            </a:r>
            <a:r>
              <a:rPr lang="vi-VN" sz="2400" dirty="0">
                <a:ea typeface="Tahoma" panose="020B0604030504040204" pitchFamily="34" charset="0"/>
                <a:cs typeface="Tahoma" panose="020B0604030504040204" pitchFamily="34" charset="0"/>
              </a:rPr>
              <a:t>2 Điều 5</a:t>
            </a:r>
            <a:r>
              <a:rPr lang="vi-VN" sz="2400" dirty="0" smtClean="0">
                <a:ea typeface="Tahoma" panose="020B0604030504040204" pitchFamily="34" charset="0"/>
                <a:cs typeface="Tahoma" panose="020B0604030504040204" pitchFamily="34" charset="0"/>
              </a:rPr>
              <a:t>).</a:t>
            </a:r>
            <a:endParaRPr lang="en-US" sz="2400" dirty="0"/>
          </a:p>
        </p:txBody>
      </p:sp>
    </p:spTree>
    <p:extLst>
      <p:ext uri="{BB962C8B-B14F-4D97-AF65-F5344CB8AC3E}">
        <p14:creationId xmlns:p14="http://schemas.microsoft.com/office/powerpoint/2010/main" xmlns="" val="95959518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1102</TotalTime>
  <Words>3879</Words>
  <Application>Microsoft Office PowerPoint</Application>
  <PresentationFormat>Custom</PresentationFormat>
  <Paragraphs>176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Dividend</vt:lpstr>
      <vt:lpstr>CHUYÊN ĐỀ 4: PHÒNG NGỪA, ỨNG PHÓ  VỚI BẠO LỰC TRÊN CƠ SỞ GIỚI</vt:lpstr>
      <vt:lpstr>KHÁI NIỆM VỀ BẠO LỰC trên cơ sở GIỚI (bạo lực giới)</vt:lpstr>
      <vt:lpstr>KHÁI NIỆM VỀ bạo lực giới (tiếp)</vt:lpstr>
      <vt:lpstr>KHÁI NIỆM VỀ BẠO LỰC GIỚI (tiếp)</vt:lpstr>
      <vt:lpstr>KHÁI NIỆM VỀ BẠO LỰC GIỚI (tiếp)</vt:lpstr>
      <vt:lpstr>KHÁI NIỆM VỀ BẠO LỰC GIỚI (tiếp)</vt:lpstr>
      <vt:lpstr>KHÁI NIỆM VỀ BẠO LỰC GIỚI (tiếp)</vt:lpstr>
      <vt:lpstr>Khung pháp lý về phòng, chống bạo lực giới</vt:lpstr>
      <vt:lpstr>Khung pháp lý về phòng, chống bạo lực giới</vt:lpstr>
      <vt:lpstr>Khung pháp lý về phòng, chống bạo lực giới (tiếp)</vt:lpstr>
      <vt:lpstr>Khung pháp lý về phòng, chống bạo lực giới (tiếp)</vt:lpstr>
      <vt:lpstr>CÁC DẠNG BẠO LỰC GIỚI PHỔ BIẾN</vt:lpstr>
      <vt:lpstr>CÁC DẠNG BẠO LỰC GIỚI PHỔ BIẾN (tiếp)</vt:lpstr>
      <vt:lpstr>CÁC DẠNG BẠO LỰC GIỚI PHỔ BIẾN (tiếp)</vt:lpstr>
      <vt:lpstr>CÁC DẠNG BẠO LỰC GIỚI PHỔ BIẾN (tiếp)</vt:lpstr>
      <vt:lpstr>CÁC DẠNG BẠO LỰC GIỚI PHỔ BIẾN (tiếp)</vt:lpstr>
      <vt:lpstr>MỘT SỐ Quan niệm về bạo lực giới</vt:lpstr>
      <vt:lpstr>MỘT SỐ Quan niệm về bạo lực giới</vt:lpstr>
      <vt:lpstr>MỘT SỐ Quan niệm về bạo lực giới (tiếp)</vt:lpstr>
      <vt:lpstr>MỘT SỐ Quan niệm về bạo lực giới (tiếp)</vt:lpstr>
      <vt:lpstr>Kết luận</vt:lpstr>
      <vt:lpstr>Kết luận</vt:lpstr>
      <vt:lpstr>Kết luận (tiếp)</vt:lpstr>
      <vt:lpstr>Kết luận (tiếp)</vt:lpstr>
      <vt:lpstr>Hậu quả của bạo lực giới</vt:lpstr>
      <vt:lpstr>Hậu quả của bạo lực giới</vt:lpstr>
      <vt:lpstr>Hậu quả của bạo lực giới</vt:lpstr>
      <vt:lpstr>Hậu quả của bạo lực giới</vt:lpstr>
      <vt:lpstr>Những yếu tố nguy cơ về bạo lực giới</vt:lpstr>
      <vt:lpstr>Những yếu tố nguy cơ về bạo lực giới</vt:lpstr>
      <vt:lpstr>PHÒNG NGỪA BẠO LỰC TRÊN CƠ SỞ GIỚI</vt:lpstr>
      <vt:lpstr>PHÒNG NGỪA BẠO LỰC TRÊN CƠ SỞ GIỚI (tiếp)</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H3T</cp:lastModifiedBy>
  <cp:revision>58</cp:revision>
  <dcterms:created xsi:type="dcterms:W3CDTF">2022-08-08T02:07:43Z</dcterms:created>
  <dcterms:modified xsi:type="dcterms:W3CDTF">2022-12-26T05:21:24Z</dcterms:modified>
</cp:coreProperties>
</file>